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1.xml" ContentType="application/vnd.openxmlformats-officedocument.presentationml.tags+xml"/>
  <Override PartName="/ppt/notesSlides/notesSlide38.xml" ContentType="application/vnd.openxmlformats-officedocument.presentationml.notesSlide+xml"/>
  <Override PartName="/ppt/tags/tag22.xml" ContentType="application/vnd.openxmlformats-officedocument.presentationml.tags+xml"/>
  <Override PartName="/ppt/notesSlides/notesSlide39.xml" ContentType="application/vnd.openxmlformats-officedocument.presentationml.notesSlide+xml"/>
  <Override PartName="/ppt/tags/tag2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Lst>
  <p:notesMasterIdLst>
    <p:notesMasterId r:id="rId118"/>
  </p:notesMasterIdLst>
  <p:handoutMasterIdLst>
    <p:handoutMasterId r:id="rId119"/>
  </p:handoutMasterIdLst>
  <p:sldIdLst>
    <p:sldId id="529" r:id="rId2"/>
    <p:sldId id="830" r:id="rId3"/>
    <p:sldId id="844" r:id="rId4"/>
    <p:sldId id="934" r:id="rId5"/>
    <p:sldId id="972" r:id="rId6"/>
    <p:sldId id="973" r:id="rId7"/>
    <p:sldId id="839" r:id="rId8"/>
    <p:sldId id="653" r:id="rId9"/>
    <p:sldId id="1575" r:id="rId10"/>
    <p:sldId id="803" r:id="rId11"/>
    <p:sldId id="990" r:id="rId12"/>
    <p:sldId id="991" r:id="rId13"/>
    <p:sldId id="1576" r:id="rId14"/>
    <p:sldId id="1580" r:id="rId15"/>
    <p:sldId id="1584" r:id="rId16"/>
    <p:sldId id="1593" r:id="rId17"/>
    <p:sldId id="1594" r:id="rId18"/>
    <p:sldId id="1595" r:id="rId19"/>
    <p:sldId id="655" r:id="rId20"/>
    <p:sldId id="445" r:id="rId21"/>
    <p:sldId id="807" r:id="rId22"/>
    <p:sldId id="333" r:id="rId23"/>
    <p:sldId id="334" r:id="rId24"/>
    <p:sldId id="812" r:id="rId25"/>
    <p:sldId id="1578" r:id="rId26"/>
    <p:sldId id="1585" r:id="rId27"/>
    <p:sldId id="752" r:id="rId28"/>
    <p:sldId id="505" r:id="rId29"/>
    <p:sldId id="506" r:id="rId30"/>
    <p:sldId id="813" r:id="rId31"/>
    <p:sldId id="814" r:id="rId32"/>
    <p:sldId id="815" r:id="rId33"/>
    <p:sldId id="816" r:id="rId34"/>
    <p:sldId id="347" r:id="rId35"/>
    <p:sldId id="756" r:id="rId36"/>
    <p:sldId id="496" r:id="rId37"/>
    <p:sldId id="1586" r:id="rId38"/>
    <p:sldId id="905" r:id="rId39"/>
    <p:sldId id="724" r:id="rId40"/>
    <p:sldId id="725" r:id="rId41"/>
    <p:sldId id="726" r:id="rId42"/>
    <p:sldId id="727" r:id="rId43"/>
    <p:sldId id="431" r:id="rId44"/>
    <p:sldId id="757" r:id="rId45"/>
    <p:sldId id="537" r:id="rId46"/>
    <p:sldId id="849" r:id="rId47"/>
    <p:sldId id="850" r:id="rId48"/>
    <p:sldId id="851" r:id="rId49"/>
    <p:sldId id="861" r:id="rId50"/>
    <p:sldId id="862" r:id="rId51"/>
    <p:sldId id="1587" r:id="rId52"/>
    <p:sldId id="866" r:id="rId53"/>
    <p:sldId id="869" r:id="rId54"/>
    <p:sldId id="871" r:id="rId55"/>
    <p:sldId id="874" r:id="rId56"/>
    <p:sldId id="875" r:id="rId57"/>
    <p:sldId id="877" r:id="rId58"/>
    <p:sldId id="989" r:id="rId59"/>
    <p:sldId id="1557" r:id="rId60"/>
    <p:sldId id="1564" r:id="rId61"/>
    <p:sldId id="878" r:id="rId62"/>
    <p:sldId id="879" r:id="rId63"/>
    <p:sldId id="880" r:id="rId64"/>
    <p:sldId id="881" r:id="rId65"/>
    <p:sldId id="882" r:id="rId66"/>
    <p:sldId id="887" r:id="rId67"/>
    <p:sldId id="700" r:id="rId68"/>
    <p:sldId id="701" r:id="rId69"/>
    <p:sldId id="702" r:id="rId70"/>
    <p:sldId id="1568" r:id="rId71"/>
    <p:sldId id="1569" r:id="rId72"/>
    <p:sldId id="1570" r:id="rId73"/>
    <p:sldId id="1550" r:id="rId74"/>
    <p:sldId id="1559" r:id="rId75"/>
    <p:sldId id="1551" r:id="rId76"/>
    <p:sldId id="1552" r:id="rId77"/>
    <p:sldId id="1000" r:id="rId78"/>
    <p:sldId id="946" r:id="rId79"/>
    <p:sldId id="947" r:id="rId80"/>
    <p:sldId id="948" r:id="rId81"/>
    <p:sldId id="1553" r:id="rId82"/>
    <p:sldId id="1554" r:id="rId83"/>
    <p:sldId id="1561" r:id="rId84"/>
    <p:sldId id="1562" r:id="rId85"/>
    <p:sldId id="1563" r:id="rId86"/>
    <p:sldId id="1574" r:id="rId87"/>
    <p:sldId id="786" r:id="rId88"/>
    <p:sldId id="888" r:id="rId89"/>
    <p:sldId id="789" r:id="rId90"/>
    <p:sldId id="790" r:id="rId91"/>
    <p:sldId id="897" r:id="rId92"/>
    <p:sldId id="898" r:id="rId93"/>
    <p:sldId id="791" r:id="rId94"/>
    <p:sldId id="792" r:id="rId95"/>
    <p:sldId id="794" r:id="rId96"/>
    <p:sldId id="796" r:id="rId97"/>
    <p:sldId id="797" r:id="rId98"/>
    <p:sldId id="901" r:id="rId99"/>
    <p:sldId id="798" r:id="rId100"/>
    <p:sldId id="799" r:id="rId101"/>
    <p:sldId id="800" r:id="rId102"/>
    <p:sldId id="1588" r:id="rId103"/>
    <p:sldId id="591" r:id="rId104"/>
    <p:sldId id="258" r:id="rId105"/>
    <p:sldId id="964" r:id="rId106"/>
    <p:sldId id="927" r:id="rId107"/>
    <p:sldId id="928" r:id="rId108"/>
    <p:sldId id="929" r:id="rId109"/>
    <p:sldId id="820" r:id="rId110"/>
    <p:sldId id="975" r:id="rId111"/>
    <p:sldId id="821" r:id="rId112"/>
    <p:sldId id="822" r:id="rId113"/>
    <p:sldId id="804" r:id="rId114"/>
    <p:sldId id="634" r:id="rId115"/>
    <p:sldId id="781" r:id="rId116"/>
    <p:sldId id="899" r:id="rId117"/>
  </p:sldIdLst>
  <p:sldSz cx="12192000" cy="6858000"/>
  <p:notesSz cx="6797675" cy="9874250"/>
  <p:embeddedFontLst>
    <p:embeddedFont>
      <p:font typeface="微軟正黑體 Light" panose="020B0304030504040204" pitchFamily="34" charset="-120"/>
      <p:regular r:id="rId120"/>
    </p:embeddedFont>
    <p:embeddedFont>
      <p:font typeface="微軟正黑體" panose="020B0604030504040204" pitchFamily="34" charset="-120"/>
      <p:regular r:id="rId121"/>
      <p:bold r:id="rId122"/>
    </p:embeddedFont>
    <p:embeddedFont>
      <p:font typeface="Verdana" panose="020B0604030504040204" pitchFamily="34" charset="0"/>
      <p:regular r:id="rId123"/>
      <p:bold r:id="rId124"/>
      <p:italic r:id="rId125"/>
      <p:boldItalic r:id="rId126"/>
    </p:embeddedFont>
    <p:embeddedFont>
      <p:font typeface="Calibri" panose="020F0502020204030204" pitchFamily="34" charset="0"/>
      <p:regular r:id="rId127"/>
      <p:bold r:id="rId128"/>
      <p:italic r:id="rId129"/>
      <p:boldItalic r:id="rId130"/>
    </p:embeddedFont>
    <p:embeddedFont>
      <p:font typeface="標楷體" panose="03000509000000000000" pitchFamily="65" charset="-120"/>
      <p:regular r:id="rId131"/>
    </p:embeddedFont>
    <p:embeddedFont>
      <p:font typeface="華康儷特圓" panose="020F0809000000000000" pitchFamily="49" charset="-120"/>
      <p:regular r:id="rId132"/>
    </p:embeddedFont>
    <p:embeddedFont>
      <p:font typeface="Wingdings 2" panose="05020102010507070707" pitchFamily="18" charset="2"/>
      <p:regular r:id="rId133"/>
    </p:embeddedFont>
  </p:embeddedFontLst>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9966FF"/>
    <a:srgbClr val="FFFFFF"/>
    <a:srgbClr val="006600"/>
    <a:srgbClr val="339933"/>
    <a:srgbClr val="0066FF"/>
    <a:srgbClr val="FFFFCC"/>
    <a:srgbClr val="0099FF"/>
    <a:srgbClr val="FFFF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3031" autoAdjust="0"/>
  </p:normalViewPr>
  <p:slideViewPr>
    <p:cSldViewPr>
      <p:cViewPr varScale="1">
        <p:scale>
          <a:sx n="75" d="100"/>
          <a:sy n="75" d="100"/>
        </p:scale>
        <p:origin x="62" y="216"/>
      </p:cViewPr>
      <p:guideLst>
        <p:guide orient="horz" pos="2160"/>
        <p:guide pos="3840"/>
      </p:guideLst>
    </p:cSldViewPr>
  </p:slideViewPr>
  <p:outlineViewPr>
    <p:cViewPr>
      <p:scale>
        <a:sx n="33" d="100"/>
        <a:sy n="33" d="100"/>
      </p:scale>
      <p:origin x="0" y="-40596"/>
    </p:cViewPr>
  </p:outlineViewPr>
  <p:notesTextViewPr>
    <p:cViewPr>
      <p:scale>
        <a:sx n="100" d="100"/>
        <a:sy n="100" d="100"/>
      </p:scale>
      <p:origin x="0" y="0"/>
    </p:cViewPr>
  </p:notesTextViewPr>
  <p:sorterViewPr>
    <p:cViewPr>
      <p:scale>
        <a:sx n="66" d="100"/>
        <a:sy n="66" d="100"/>
      </p:scale>
      <p:origin x="0" y="-16422"/>
    </p:cViewPr>
  </p:sorterViewPr>
  <p:notesViewPr>
    <p:cSldViewPr>
      <p:cViewPr varScale="1">
        <p:scale>
          <a:sx n="78" d="100"/>
          <a:sy n="78" d="100"/>
        </p:scale>
        <p:origin x="-3966" y="-9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126" Type="http://schemas.openxmlformats.org/officeDocument/2006/relationships/font" Target="fonts/font7.fntdata"/><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5.fntdata"/><Relationship Id="rId129" Type="http://schemas.openxmlformats.org/officeDocument/2006/relationships/font" Target="fonts/font10.fntdata"/><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2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3.fntdata"/><Relationship Id="rId130" Type="http://schemas.openxmlformats.org/officeDocument/2006/relationships/font" Target="fonts/font11.fntdata"/><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2.fntdata"/><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dLblPos val="outEnd"/>
          <c:showLegendKey val="0"/>
          <c:showVal val="1"/>
          <c:showCatName val="0"/>
          <c:showSerName val="0"/>
          <c:showPercent val="0"/>
          <c:showBubbleSize val="0"/>
        </c:dLbls>
        <c:gapWidth val="219"/>
        <c:overlap val="-27"/>
        <c:axId val="73212288"/>
        <c:axId val="7332249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732122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zh-TW"/>
                  <a:t>年度</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73322496"/>
        <c:crosses val="autoZero"/>
        <c:auto val="1"/>
        <c:lblAlgn val="ctr"/>
        <c:lblOffset val="100"/>
        <c:noMultiLvlLbl val="0"/>
      </c:catAx>
      <c:valAx>
        <c:axId val="73322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7321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5400" b="1" dirty="0">
              <a:solidFill>
                <a:schemeClr val="bg1"/>
              </a:solidFill>
              <a:latin typeface="微軟正黑體" panose="020B0604030504040204" pitchFamily="34" charset="-120"/>
              <a:ea typeface="微軟正黑體" panose="020B0604030504040204" pitchFamily="34"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3200" b="1" dirty="0">
              <a:solidFill>
                <a:schemeClr val="bg1"/>
              </a:solidFill>
              <a:latin typeface="微軟正黑體" panose="020B0604030504040204" pitchFamily="34" charset="-120"/>
              <a:ea typeface="微軟正黑體" panose="020B0604030504040204" pitchFamily="34"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dgm:spPr/>
      <dgm:t>
        <a:bodyPr/>
        <a:lstStyle/>
        <a:p>
          <a:endParaRPr lang="zh-TW" altLang="en-US"/>
        </a:p>
      </dgm:t>
    </dgm:pt>
    <dgm:pt modelId="{D571822E-360D-43D3-86E3-A75DAD1CD3A5}" type="pres">
      <dgm:prSet presAssocID="{5697CCAE-7FCF-4B4E-8D15-84A209426511}" presName="connector2" presStyleLbl="sibTrans2D1" presStyleIdx="1" presStyleCnt="3"/>
      <dgm:spPr/>
      <dgm:t>
        <a:bodyPr/>
        <a:lstStyle/>
        <a:p>
          <a:endParaRPr lang="zh-TW" altLang="en-US"/>
        </a:p>
      </dgm:t>
    </dgm:pt>
    <dgm:pt modelId="{68271545-1811-4712-A500-FC0FC419A452}" type="pres">
      <dgm:prSet presAssocID="{87D56500-3079-486D-8BCF-126CAA0E949C}" presName="connector3" presStyleLbl="sibTrans2D1" presStyleIdx="2" presStyleCnt="3"/>
      <dgm:spPr/>
      <dgm:t>
        <a:bodyPr/>
        <a:lstStyle/>
        <a:p>
          <a:endParaRPr lang="zh-TW" altLang="en-US"/>
        </a:p>
      </dgm:t>
    </dgm:pt>
  </dgm:ptLst>
  <dgm:cxnLst>
    <dgm:cxn modelId="{2B202EE1-FD52-4379-8D4E-571D2A6FF42B}" type="presOf" srcId="{1C1AFDA2-63C7-4AD0-89A0-B98A32F6C7A6}" destId="{49DBCEC0-B24F-4704-9997-AE88600187D9}" srcOrd="2" destOrd="0" presId="urn:microsoft.com/office/officeart/2005/8/layout/gear1"/>
    <dgm:cxn modelId="{9AEE56C5-CD70-4133-A5B5-D0A8929A37AE}" type="presOf" srcId="{1C1AFDA2-63C7-4AD0-89A0-B98A32F6C7A6}" destId="{6C90B0CC-3B31-499A-B891-8189C81B71A3}" srcOrd="1"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A0A5F1A5-E06E-4CC0-A40E-A8D043F8C124}" type="presOf" srcId="{B4FB02AD-08B9-409B-B0FF-73FE9AEBAFF7}" destId="{EA14BC18-6F9A-4AEC-A8EC-D16895436963}" srcOrd="0"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B0F3A58F-7CDE-4789-B625-108C8219B242}" type="presOf" srcId="{A9872E36-200C-414B-A98E-56A74450DCF3}" destId="{8D0BA86D-5344-4DC3-82C6-410D35DC4E59}" srcOrd="1"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6825C5FC-2462-4BB5-98A2-E27118EB0EE9}" type="presOf" srcId="{A9872E36-200C-414B-A98E-56A74450DCF3}" destId="{767314A7-65DB-40E8-B560-D548B2553B85}" srcOrd="2"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FFD7140D-B355-4CA9-A967-80E25BC145F3}" type="presOf" srcId="{A9872E36-200C-414B-A98E-56A74450DCF3}" destId="{FF1FAC84-064E-49BA-9CD8-6DBD84D94F14}"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dirty="0">
              <a:latin typeface="標楷體" pitchFamily="65" charset="-120"/>
              <a:ea typeface="標楷體" pitchFamily="65" charset="-120"/>
            </a:rPr>
            <a:t>112</a:t>
          </a:r>
          <a:r>
            <a:rPr lang="zh-TW" altLang="en-US" sz="28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b="1" dirty="0">
              <a:solidFill>
                <a:schemeClr val="tx1"/>
              </a:solidFill>
              <a:latin typeface="微軟正黑體" panose="020B0604030504040204" pitchFamily="34" charset="-120"/>
              <a:ea typeface="微軟正黑體" panose="020B0604030504040204" pitchFamily="34" charset="-120"/>
            </a:rPr>
            <a:t>考試分發</a:t>
          </a:r>
          <a:r>
            <a:rPr lang="en-US" altLang="zh-TW" sz="3200" b="1" dirty="0">
              <a:solidFill>
                <a:schemeClr val="tx1"/>
              </a:solidFill>
              <a:latin typeface="微軟正黑體" panose="020B0604030504040204" pitchFamily="34" charset="-120"/>
              <a:ea typeface="微軟正黑體" panose="020B0604030504040204" pitchFamily="34" charset="-120"/>
            </a:rPr>
            <a:t>-2</a:t>
          </a:r>
          <a:r>
            <a:rPr lang="zh-TW" altLang="en-US" sz="3200" b="1" dirty="0">
              <a:solidFill>
                <a:schemeClr val="tx1"/>
              </a:solidFill>
              <a:latin typeface="微軟正黑體" panose="020B0604030504040204" pitchFamily="34" charset="-120"/>
              <a:ea typeface="微軟正黑體" panose="020B0604030504040204" pitchFamily="34" charset="-120"/>
            </a:rPr>
            <a:t>班</a:t>
          </a:r>
          <a:endParaRPr lang="en-US" altLang="zh-TW" sz="3200" b="1" dirty="0">
            <a:solidFill>
              <a:schemeClr val="tx1"/>
            </a:solidFill>
            <a:latin typeface="微軟正黑體" panose="020B0604030504040204" pitchFamily="34" charset="-120"/>
            <a:ea typeface="微軟正黑體" panose="020B0604030504040204" pitchFamily="34" charset="-120"/>
          </a:endParaRPr>
        </a:p>
        <a:p>
          <a:r>
            <a:rPr lang="en-US" altLang="zh-TW" sz="3200" b="1" dirty="0">
              <a:solidFill>
                <a:schemeClr val="tx1"/>
              </a:solidFill>
              <a:latin typeface="微軟正黑體" panose="020B0604030504040204" pitchFamily="34" charset="-120"/>
              <a:ea typeface="微軟正黑體" panose="020B0604030504040204" pitchFamily="34" charset="-120"/>
            </a:rPr>
            <a:t>50</a:t>
          </a:r>
          <a:r>
            <a:rPr lang="zh-TW" altLang="en-US" sz="3200" b="1" dirty="0">
              <a:solidFill>
                <a:schemeClr val="tx1"/>
              </a:solidFill>
              <a:latin typeface="微軟正黑體" panose="020B0604030504040204" pitchFamily="34" charset="-120"/>
              <a:ea typeface="微軟正黑體" panose="020B0604030504040204" pitchFamily="34" charset="-120"/>
            </a:rPr>
            <a:t>個名額</a:t>
          </a:r>
          <a:endParaRPr lang="en-US" altLang="zh-TW" sz="3200" b="1" dirty="0">
            <a:solidFill>
              <a:schemeClr val="tx1"/>
            </a:solidFill>
            <a:latin typeface="微軟正黑體" panose="020B0604030504040204" pitchFamily="34" charset="-120"/>
            <a:ea typeface="微軟正黑體" panose="020B0604030504040204" pitchFamily="34"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b="1" dirty="0">
              <a:solidFill>
                <a:schemeClr val="tx1"/>
              </a:solidFill>
              <a:latin typeface="微軟正黑體" panose="020B0604030504040204" pitchFamily="34" charset="-120"/>
              <a:ea typeface="微軟正黑體" panose="020B0604030504040204" pitchFamily="34" charset="-120"/>
            </a:rPr>
            <a:t>專業群科</a:t>
          </a:r>
          <a:r>
            <a:rPr lang="en-US" altLang="zh-TW" sz="3200" b="1" dirty="0">
              <a:solidFill>
                <a:schemeClr val="tx1"/>
              </a:solidFill>
              <a:latin typeface="微軟正黑體" panose="020B0604030504040204" pitchFamily="34" charset="-120"/>
              <a:ea typeface="微軟正黑體" panose="020B0604030504040204" pitchFamily="34" charset="-120"/>
            </a:rPr>
            <a:t>-79</a:t>
          </a:r>
          <a:r>
            <a:rPr lang="zh-TW" altLang="en-US" sz="3200" b="1" dirty="0">
              <a:solidFill>
                <a:schemeClr val="tx1"/>
              </a:solidFill>
              <a:latin typeface="微軟正黑體" panose="020B0604030504040204" pitchFamily="34" charset="-120"/>
              <a:ea typeface="微軟正黑體" panose="020B0604030504040204" pitchFamily="34" charset="-120"/>
            </a:rPr>
            <a:t>班</a:t>
          </a:r>
          <a:r>
            <a:rPr lang="en-US" altLang="zh-TW" sz="3200" b="1" dirty="0">
              <a:solidFill>
                <a:schemeClr val="tx1"/>
              </a:solidFill>
              <a:latin typeface="微軟正黑體" panose="020B0604030504040204" pitchFamily="34" charset="-120"/>
              <a:ea typeface="微軟正黑體" panose="020B0604030504040204" pitchFamily="34" charset="-120"/>
            </a:rPr>
            <a:t/>
          </a:r>
          <a:br>
            <a:rPr lang="en-US" altLang="zh-TW" sz="3200" b="1" dirty="0">
              <a:solidFill>
                <a:schemeClr val="tx1"/>
              </a:solidFill>
              <a:latin typeface="微軟正黑體" panose="020B0604030504040204" pitchFamily="34" charset="-120"/>
              <a:ea typeface="微軟正黑體" panose="020B0604030504040204" pitchFamily="34" charset="-120"/>
            </a:rPr>
          </a:br>
          <a:r>
            <a:rPr lang="en-US" altLang="zh-TW" sz="3200" b="1" dirty="0">
              <a:solidFill>
                <a:schemeClr val="tx1"/>
              </a:solidFill>
              <a:latin typeface="微軟正黑體" panose="020B0604030504040204" pitchFamily="34" charset="-120"/>
              <a:ea typeface="微軟正黑體" panose="020B0604030504040204" pitchFamily="34" charset="-120"/>
            </a:rPr>
            <a:t>2375</a:t>
          </a:r>
          <a:r>
            <a:rPr lang="zh-TW" altLang="en-US" sz="3200" b="1" dirty="0">
              <a:solidFill>
                <a:schemeClr val="tx1"/>
              </a:solidFill>
              <a:latin typeface="微軟正黑體" panose="020B0604030504040204" pitchFamily="34" charset="-120"/>
              <a:ea typeface="微軟正黑體" panose="020B0604030504040204" pitchFamily="34"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b="1" dirty="0">
              <a:solidFill>
                <a:schemeClr val="tx1"/>
              </a:solidFill>
              <a:latin typeface="微軟正黑體" panose="020B0604030504040204" pitchFamily="34" charset="-120"/>
              <a:ea typeface="微軟正黑體" panose="020B0604030504040204" pitchFamily="34" charset="-120"/>
            </a:rPr>
            <a:t>科學班</a:t>
          </a:r>
          <a:r>
            <a:rPr lang="en-US" altLang="zh-TW" sz="3200" b="1" dirty="0">
              <a:solidFill>
                <a:schemeClr val="tx1"/>
              </a:solidFill>
              <a:latin typeface="微軟正黑體" panose="020B0604030504040204" pitchFamily="34" charset="-120"/>
              <a:ea typeface="微軟正黑體" panose="020B0604030504040204" pitchFamily="34" charset="-120"/>
            </a:rPr>
            <a:t>-1</a:t>
          </a:r>
          <a:r>
            <a:rPr lang="zh-TW" altLang="en-US" sz="3200" b="1" dirty="0">
              <a:solidFill>
                <a:schemeClr val="tx1"/>
              </a:solidFill>
              <a:latin typeface="微軟正黑體" panose="020B0604030504040204" pitchFamily="34" charset="-120"/>
              <a:ea typeface="微軟正黑體" panose="020B0604030504040204" pitchFamily="34" charset="-120"/>
            </a:rPr>
            <a:t>班</a:t>
          </a:r>
          <a:r>
            <a:rPr lang="en-US" altLang="zh-TW" sz="3200" b="1" dirty="0">
              <a:solidFill>
                <a:schemeClr val="tx1"/>
              </a:solidFill>
              <a:latin typeface="微軟正黑體" panose="020B0604030504040204" pitchFamily="34" charset="-120"/>
              <a:ea typeface="微軟正黑體" panose="020B0604030504040204" pitchFamily="34" charset="-120"/>
            </a:rPr>
            <a:t/>
          </a:r>
          <a:br>
            <a:rPr lang="en-US" altLang="zh-TW" sz="3200" b="1" dirty="0">
              <a:solidFill>
                <a:schemeClr val="tx1"/>
              </a:solidFill>
              <a:latin typeface="微軟正黑體" panose="020B0604030504040204" pitchFamily="34" charset="-120"/>
              <a:ea typeface="微軟正黑體" panose="020B0604030504040204" pitchFamily="34" charset="-120"/>
            </a:rPr>
          </a:br>
          <a:r>
            <a:rPr lang="en-US" altLang="zh-TW" sz="3200" b="1" dirty="0">
              <a:solidFill>
                <a:schemeClr val="tx1"/>
              </a:solidFill>
              <a:latin typeface="微軟正黑體" panose="020B0604030504040204" pitchFamily="34" charset="-120"/>
              <a:ea typeface="微軟正黑體" panose="020B0604030504040204" pitchFamily="34" charset="-120"/>
            </a:rPr>
            <a:t>25</a:t>
          </a:r>
          <a:r>
            <a:rPr lang="zh-TW" altLang="en-US" sz="3200" b="1" dirty="0">
              <a:solidFill>
                <a:schemeClr val="tx1"/>
              </a:solidFill>
              <a:latin typeface="微軟正黑體" panose="020B0604030504040204" pitchFamily="34" charset="-120"/>
              <a:ea typeface="微軟正黑體" panose="020B0604030504040204" pitchFamily="34"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微軟正黑體" panose="020B0604030504040204" pitchFamily="34" charset="-120"/>
              <a:ea typeface="微軟正黑體" panose="020B0604030504040204" pitchFamily="34" charset="-120"/>
            </a:rPr>
            <a:t>體育班</a:t>
          </a:r>
          <a:r>
            <a:rPr lang="en-US" altLang="zh-TW" sz="2400" dirty="0">
              <a:latin typeface="微軟正黑體" panose="020B0604030504040204" pitchFamily="34" charset="-120"/>
              <a:ea typeface="微軟正黑體" panose="020B0604030504040204" pitchFamily="34" charset="-120"/>
            </a:rPr>
            <a:t>-15</a:t>
          </a:r>
          <a:r>
            <a:rPr lang="zh-TW" altLang="en-US" sz="2400" dirty="0">
              <a:latin typeface="微軟正黑體" panose="020B0604030504040204" pitchFamily="34" charset="-120"/>
              <a:ea typeface="微軟正黑體" panose="020B0604030504040204" pitchFamily="34" charset="-120"/>
            </a:rPr>
            <a:t>班    </a:t>
          </a:r>
          <a:r>
            <a:rPr lang="en-US" altLang="zh-TW" sz="2400" dirty="0">
              <a:latin typeface="微軟正黑體" panose="020B0604030504040204" pitchFamily="34" charset="-120"/>
              <a:ea typeface="微軟正黑體" panose="020B0604030504040204" pitchFamily="34" charset="-120"/>
            </a:rPr>
            <a:t>473</a:t>
          </a:r>
          <a:r>
            <a:rPr lang="zh-TW" altLang="en-US" sz="2400" dirty="0">
              <a:latin typeface="微軟正黑體" panose="020B0604030504040204" pitchFamily="34" charset="-120"/>
              <a:ea typeface="微軟正黑體" panose="020B0604030504040204" pitchFamily="34" charset="-120"/>
            </a:rPr>
            <a:t>個名額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藝才美術班</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班 </a:t>
          </a:r>
          <a:r>
            <a:rPr lang="en-US" altLang="zh-TW" sz="2400" dirty="0">
              <a:latin typeface="微軟正黑體" panose="020B0604030504040204" pitchFamily="34" charset="-120"/>
              <a:ea typeface="微軟正黑體" panose="020B0604030504040204" pitchFamily="34" charset="-120"/>
            </a:rPr>
            <a:t>100</a:t>
          </a:r>
          <a:r>
            <a:rPr lang="zh-TW" altLang="en-US" sz="2400" dirty="0">
              <a:latin typeface="微軟正黑體" panose="020B0604030504040204" pitchFamily="34" charset="-120"/>
              <a:ea typeface="微軟正黑體" panose="020B0604030504040204" pitchFamily="34" charset="-120"/>
            </a:rPr>
            <a:t>個名額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藝才音樂班</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班 </a:t>
          </a:r>
          <a:r>
            <a:rPr lang="en-US" altLang="zh-TW" sz="2400" dirty="0">
              <a:latin typeface="微軟正黑體" panose="020B0604030504040204" pitchFamily="34" charset="-120"/>
              <a:ea typeface="微軟正黑體" panose="020B0604030504040204" pitchFamily="34" charset="-120"/>
            </a:rPr>
            <a:t>75</a:t>
          </a:r>
          <a:r>
            <a:rPr lang="zh-TW" altLang="en-US" sz="2400" dirty="0">
              <a:latin typeface="微軟正黑體" panose="020B0604030504040204" pitchFamily="34" charset="-120"/>
              <a:ea typeface="微軟正黑體" panose="020B0604030504040204" pitchFamily="34" charset="-120"/>
            </a:rPr>
            <a:t>個名額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藝才舞蹈班</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班 </a:t>
          </a:r>
          <a:r>
            <a:rPr lang="en-US" altLang="zh-TW" sz="2400" dirty="0">
              <a:latin typeface="微軟正黑體" panose="020B0604030504040204" pitchFamily="34" charset="-120"/>
              <a:ea typeface="微軟正黑體" panose="020B0604030504040204" pitchFamily="34" charset="-120"/>
            </a:rPr>
            <a:t>25</a:t>
          </a:r>
          <a:r>
            <a:rPr lang="zh-TW" altLang="en-US" sz="2400" dirty="0">
              <a:latin typeface="微軟正黑體" panose="020B0604030504040204" pitchFamily="34" charset="-120"/>
              <a:ea typeface="微軟正黑體" panose="020B0604030504040204" pitchFamily="34"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custLinFactNeighborX="-898" custLinFactNeighborY="-15188"/>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custLinFactNeighborY="619"/>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0E74D474-E1F1-462B-B318-AA574FF5B72E}" type="presOf" srcId="{F9E79064-68C8-483E-A861-C4EFA5F54ACA}" destId="{7595E15C-553B-471B-9ADC-ED155AB191E3}" srcOrd="0"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70A32AA7-D510-469F-8DB0-D681A5236FAA}" type="presOf" srcId="{163E3733-E3DE-4603-B81D-A07920279013}" destId="{2DBDCC4B-9364-4C26-897D-9D5279936C4A}" srcOrd="1"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BDBC1887-A515-476B-A110-D7DC8E45B2B4}" type="presOf" srcId="{163E3733-E3DE-4603-B81D-A07920279013}" destId="{3FA2D15B-CF76-4202-AA22-9C6B1404492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B0DBCE13-AB09-4A29-B70A-02676696CE97}" srcId="{F9E79064-68C8-483E-A861-C4EFA5F54ACA}" destId="{A7112B98-6EF3-4FE7-BF3D-C59D1B368008}" srcOrd="0" destOrd="0" parTransId="{D565FFC9-7E5F-4E16-B5CB-8356BB01A266}" sibTransId="{C5566B29-EA1D-499F-BCA4-71D0AE10D7B6}"/>
    <dgm:cxn modelId="{7ED3AEC2-6491-4A5D-B141-A441A72A3FE0}" type="presOf" srcId="{B2B8C07D-43F5-4C65-A23A-D2D80650E3E0}" destId="{D9475630-C8AD-44A0-9DDF-60B3D2C6E705}"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BDFC8821-F185-4FC2-B66E-7882515045B3}" type="presOf" srcId="{B2B8C07D-43F5-4C65-A23A-D2D80650E3E0}" destId="{6AB11538-AE62-4BBD-9767-0683C1A64A5B}" srcOrd="0"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B3015D0F-1479-4118-9721-19C63375687C}" type="presOf" srcId="{A7112B98-6EF3-4FE7-BF3D-C59D1B368008}" destId="{CD18A5EF-14CC-4D99-B9B5-ADC491578342}" srcOrd="0"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2A65B5A1-BB6C-471C-B3E7-28BF9AE5C540}" type="presOf" srcId="{827B186F-5B46-468C-AF55-E024DAAFAA39}" destId="{7946C596-4121-4021-BADA-B7DCCC57B3BE}" srcOrd="0" destOrd="0" presId="urn:microsoft.com/office/officeart/2005/8/layout/matrix1"/>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70C0"/>
        </a:solidFill>
      </dgm:spPr>
      <dgm:t>
        <a:bodyPr/>
        <a:lstStyle/>
        <a:p>
          <a:r>
            <a:rPr lang="zh-TW" altLang="en-US" sz="3600" b="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微軟正黑體" panose="020B0604030504040204" pitchFamily="34" charset="-120"/>
              <a:ea typeface="微軟正黑體" panose="020B0604030504040204" pitchFamily="34" charset="-120"/>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70C0"/>
        </a:solidFill>
      </dgm:spPr>
      <dgm:t>
        <a:bodyPr/>
        <a:lstStyle/>
        <a:p>
          <a:r>
            <a:rPr lang="zh-TW" altLang="en-US" sz="3600" b="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微軟正黑體" panose="020B0604030504040204" pitchFamily="34" charset="-120"/>
              <a:ea typeface="微軟正黑體" panose="020B0604030504040204" pitchFamily="34" charset="-120"/>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1800" b="1" u="sng" dirty="0">
              <a:solidFill>
                <a:schemeClr val="tx1"/>
              </a:solidFill>
              <a:latin typeface="微軟正黑體" panose="020B0604030504040204" pitchFamily="34" charset="-120"/>
              <a:ea typeface="微軟正黑體" panose="020B0604030504040204" pitchFamily="34" charset="-120"/>
            </a:rPr>
            <a:t>採計</a:t>
          </a:r>
          <a:r>
            <a:rPr lang="en-US" altLang="zh-TW" sz="1800" b="1" u="sng" dirty="0">
              <a:solidFill>
                <a:schemeClr val="tx1"/>
              </a:solidFill>
              <a:latin typeface="微軟正黑體" panose="020B0604030504040204" pitchFamily="34" charset="-120"/>
              <a:ea typeface="微軟正黑體" panose="020B0604030504040204" pitchFamily="34" charset="-120"/>
            </a:rPr>
            <a:t>32</a:t>
          </a:r>
          <a:r>
            <a:rPr lang="zh-TW" altLang="en-US" sz="1800" b="1" u="sng" dirty="0">
              <a:solidFill>
                <a:schemeClr val="tx1"/>
              </a:solidFill>
              <a:latin typeface="微軟正黑體" panose="020B0604030504040204" pitchFamily="34" charset="-120"/>
              <a:ea typeface="微軟正黑體" panose="020B0604030504040204" pitchFamily="34" charset="-120"/>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1800" b="1" u="sng" dirty="0">
              <a:solidFill>
                <a:schemeClr val="tx1"/>
              </a:solidFill>
              <a:latin typeface="微軟正黑體" panose="020B0604030504040204" pitchFamily="34" charset="-120"/>
              <a:ea typeface="微軟正黑體" panose="020B0604030504040204" pitchFamily="34" charset="-120"/>
            </a:rPr>
            <a:t>採計</a:t>
          </a:r>
          <a:r>
            <a:rPr lang="en-US" altLang="zh-TW" sz="1800" b="1" u="sng" dirty="0">
              <a:solidFill>
                <a:schemeClr val="tx1"/>
              </a:solidFill>
              <a:latin typeface="微軟正黑體" panose="020B0604030504040204" pitchFamily="34" charset="-120"/>
              <a:ea typeface="微軟正黑體" panose="020B0604030504040204" pitchFamily="34" charset="-120"/>
            </a:rPr>
            <a:t>35</a:t>
          </a:r>
          <a:r>
            <a:rPr lang="zh-TW" altLang="en-US" sz="1800" b="1" u="sng" dirty="0">
              <a:solidFill>
                <a:schemeClr val="tx1"/>
              </a:solidFill>
              <a:latin typeface="微軟正黑體" panose="020B0604030504040204" pitchFamily="34" charset="-120"/>
              <a:ea typeface="微軟正黑體" panose="020B0604030504040204" pitchFamily="34" charset="-120"/>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70C0"/>
        </a:solidFill>
      </dgm:spPr>
      <dgm:t>
        <a:bodyPr/>
        <a:lstStyle/>
        <a:p>
          <a:r>
            <a:rPr lang="zh-TW" altLang="en-US" sz="3600" b="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微軟正黑體" panose="020B0604030504040204" pitchFamily="34" charset="-120"/>
              <a:ea typeface="微軟正黑體" panose="020B0604030504040204" pitchFamily="34" charset="-120"/>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微軟正黑體" panose="020B0604030504040204" pitchFamily="34" charset="-120"/>
              <a:ea typeface="微軟正黑體" panose="020B0604030504040204" pitchFamily="34" charset="-120"/>
            </a:rPr>
            <a:t>33</a:t>
          </a:r>
          <a:r>
            <a:rPr lang="zh-TW" altLang="en-US" sz="2400" dirty="0">
              <a:solidFill>
                <a:schemeClr val="tx1"/>
              </a:solidFill>
              <a:latin typeface="微軟正黑體" panose="020B0604030504040204" pitchFamily="34" charset="-120"/>
              <a:ea typeface="微軟正黑體" panose="020B0604030504040204" pitchFamily="34" charset="-120"/>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總分</a:t>
          </a:r>
          <a:r>
            <a:rPr lang="en-US" altLang="zh-TW" sz="1800" dirty="0">
              <a:solidFill>
                <a:schemeClr val="tx1"/>
              </a:solidFill>
              <a:latin typeface="微軟正黑體" panose="020B0604030504040204" pitchFamily="34" charset="-120"/>
              <a:ea typeface="微軟正黑體" panose="020B0604030504040204" pitchFamily="34" charset="-120"/>
            </a:rPr>
            <a:t>32</a:t>
          </a:r>
          <a:r>
            <a:rPr lang="zh-TW" altLang="en-US" sz="1800" dirty="0">
              <a:solidFill>
                <a:schemeClr val="tx1"/>
              </a:solidFill>
              <a:latin typeface="微軟正黑體" panose="020B0604030504040204" pitchFamily="34" charset="-120"/>
              <a:ea typeface="微軟正黑體" panose="020B0604030504040204" pitchFamily="34" charset="-120"/>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1800" dirty="0">
              <a:solidFill>
                <a:schemeClr val="tx1"/>
              </a:solidFill>
              <a:latin typeface="微軟正黑體" panose="020B0604030504040204" pitchFamily="34" charset="-120"/>
              <a:ea typeface="微軟正黑體" panose="020B0604030504040204" pitchFamily="34" charset="-120"/>
            </a:rPr>
            <a:t>總分</a:t>
          </a:r>
          <a:r>
            <a:rPr lang="en-US" altLang="zh-TW" sz="1800" dirty="0">
              <a:solidFill>
                <a:schemeClr val="tx1"/>
              </a:solidFill>
              <a:latin typeface="微軟正黑體" panose="020B0604030504040204" pitchFamily="34" charset="-120"/>
              <a:ea typeface="微軟正黑體" panose="020B0604030504040204" pitchFamily="34" charset="-120"/>
            </a:rPr>
            <a:t>42</a:t>
          </a:r>
          <a:r>
            <a:rPr lang="zh-TW" altLang="en-US" sz="1800" dirty="0">
              <a:solidFill>
                <a:schemeClr val="tx1"/>
              </a:solidFill>
              <a:latin typeface="微軟正黑體" panose="020B0604030504040204" pitchFamily="34" charset="-120"/>
              <a:ea typeface="微軟正黑體" panose="020B0604030504040204" pitchFamily="34" charset="-120"/>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E207F378-A0D6-4C20-BC0B-4E7E751FCCC2}" type="presOf" srcId="{FF8D0DE0-7183-4802-A472-D51DF5A0C91C}" destId="{3F539567-1F23-4E76-A758-5A862BB9EFFC}" srcOrd="0" destOrd="1"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631B61A8-E44E-4BDC-BDE8-164B7372D8AE}" type="presOf" srcId="{B625F2EB-10E5-4149-8948-148379F6CACA}" destId="{50818BBC-F477-4D9E-837A-21259D15C457}"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2F9D0C8-7D05-4DF6-8506-FE1A94E27170}" type="presOf" srcId="{C0BA452B-58F9-4D08-9C12-EE745668566A}" destId="{09D89B46-01BD-4CE7-8FF2-34FB9ACC1234}"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87D4FEEE-CC21-4C22-87C8-4DCFCB83206E}" srcId="{B625F2EB-10E5-4149-8948-148379F6CACA}" destId="{19249124-F0DD-4A7E-A6ED-2EC7309F368E}" srcOrd="0" destOrd="0" parTransId="{7F6AF54F-00ED-444A-B0F9-39340F8718BE}" sibTransId="{10AC73A9-FE8C-49C0-8B57-082B3D964D3F}"/>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AD028663-FB0C-41B5-B65E-6059DF4C53D6}" type="presOf" srcId="{33D1DF83-6FA8-491B-AE46-8C5470B6695B}" destId="{BDD9785E-5988-4D9A-BEBF-25DE815D2930}"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F5AB19F6-40B1-41F4-98C2-D99A8DD54211}" type="presOf" srcId="{19249124-F0DD-4A7E-A6ED-2EC7309F368E}" destId="{3F539567-1F23-4E76-A758-5A862BB9EFFC}"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FD1D7725-2D7A-4317-8DA3-AA370157CFF1}" type="presOf" srcId="{205E4696-CE36-40FB-8726-EC24909286A6}" destId="{4E63D85C-3837-4D2B-B9A0-FCAAE26FC636}" srcOrd="0" destOrd="0" presId="urn:microsoft.com/office/officeart/2005/8/layout/vList6"/>
    <dgm:cxn modelId="{76ED44B2-4937-482D-AE66-E2A99F2F25CE}" type="presOf" srcId="{BF3883D0-7001-44C2-901B-A585C73FBE5F}" destId="{B9BF2826-A93F-484E-809F-0952285A6A23}"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3"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t>
        <a:bodyPr/>
        <a:lstStyle/>
        <a:p>
          <a:endParaRPr lang="zh-TW" altLang="en-US"/>
        </a:p>
      </dgm:t>
    </dgm:pt>
    <dgm:pt modelId="{BAD02919-DF43-644F-B79E-0B985C83C920}" type="pres">
      <dgm:prSet presAssocID="{EC5F123D-1D8B-A64F-8933-66F4CD9661C6}" presName="linH" presStyleCnt="0"/>
      <dgm:spPr/>
      <dgm:t>
        <a:bodyPr/>
        <a:lstStyle/>
        <a:p>
          <a:endParaRPr lang="zh-TW" altLang="en-US"/>
        </a:p>
      </dgm:t>
    </dgm:pt>
    <dgm:pt modelId="{C5CFC8FC-6174-4D43-88CC-6B962C344BCF}" type="pres">
      <dgm:prSet presAssocID="{EC5F123D-1D8B-A64F-8933-66F4CD9661C6}" presName="padding1" presStyleCnt="0"/>
      <dgm:spPr/>
      <dgm:t>
        <a:bodyPr/>
        <a:lstStyle/>
        <a:p>
          <a:endParaRPr lang="zh-TW" altLang="en-US"/>
        </a:p>
      </dgm:t>
    </dgm:pt>
    <dgm:pt modelId="{4EC8E62C-140B-4B44-AEFD-9E3ED296488A}" type="pres">
      <dgm:prSet presAssocID="{EC5F123D-1D8B-A64F-8933-66F4CD9661C6}" presName="padding2" presStyleCnt="0"/>
      <dgm:spPr/>
      <dgm:t>
        <a:bodyPr/>
        <a:lstStyle/>
        <a:p>
          <a:endParaRPr lang="zh-TW" altLang="en-US"/>
        </a:p>
      </dgm:t>
    </dgm:pt>
    <dgm:pt modelId="{945DAF16-BC05-C248-889B-68E77D2C912B}" type="pres">
      <dgm:prSet presAssocID="{EC5F123D-1D8B-A64F-8933-66F4CD9661C6}" presName="negArrow" presStyleCnt="0"/>
      <dgm:spPr/>
      <dgm:t>
        <a:bodyPr/>
        <a:lstStyle/>
        <a:p>
          <a:endParaRPr lang="zh-TW" altLang="en-US"/>
        </a:p>
      </dgm:t>
    </dgm:pt>
    <dgm:pt modelId="{5E3B773A-443A-F24F-A937-5A59AE6AA9D4}" type="pres">
      <dgm:prSet presAssocID="{EC5F123D-1D8B-A64F-8933-66F4CD9661C6}" presName="backgroundArrow" presStyleLbl="node1" presStyleIdx="0" presStyleCnt="1" custScaleX="100000" custScaleY="120013" custLinFactNeighborX="-376" custLinFactNeighborY="-3854"/>
      <dgm:spPr/>
      <dgm:t>
        <a:bodyPr/>
        <a:lstStyle/>
        <a:p>
          <a:endParaRPr lang="zh-TW" altLang="en-US"/>
        </a:p>
      </dgm:t>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zh-TW" altLang="en-US" sz="5400" b="1" kern="1200" dirty="0">
              <a:solidFill>
                <a:schemeClr val="bg1"/>
              </a:solidFill>
              <a:latin typeface="微軟正黑體" panose="020B0604030504040204" pitchFamily="34" charset="-120"/>
              <a:ea typeface="微軟正黑體" panose="020B0604030504040204" pitchFamily="34"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b="1" kern="1200" dirty="0">
              <a:solidFill>
                <a:schemeClr val="bg1"/>
              </a:solidFill>
              <a:latin typeface="微軟正黑體" panose="020B0604030504040204" pitchFamily="34" charset="-120"/>
              <a:ea typeface="微軟正黑體" panose="020B0604030504040204" pitchFamily="34"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b="1" kern="1200" dirty="0">
              <a:solidFill>
                <a:schemeClr val="tx1"/>
              </a:solidFill>
              <a:latin typeface="微軟正黑體" panose="020B0604030504040204" pitchFamily="34" charset="-120"/>
              <a:ea typeface="微軟正黑體" panose="020B0604030504040204" pitchFamily="34" charset="-120"/>
            </a:rPr>
            <a:t>考試分發</a:t>
          </a:r>
          <a:r>
            <a:rPr lang="en-US" altLang="zh-TW" sz="3200" b="1" kern="1200" dirty="0">
              <a:solidFill>
                <a:schemeClr val="tx1"/>
              </a:solidFill>
              <a:latin typeface="微軟正黑體" panose="020B0604030504040204" pitchFamily="34" charset="-120"/>
              <a:ea typeface="微軟正黑體" panose="020B0604030504040204" pitchFamily="34" charset="-120"/>
            </a:rPr>
            <a:t>-2</a:t>
          </a:r>
          <a:r>
            <a:rPr lang="zh-TW" altLang="en-US" sz="3200" b="1" kern="1200" dirty="0">
              <a:solidFill>
                <a:schemeClr val="tx1"/>
              </a:solidFill>
              <a:latin typeface="微軟正黑體" panose="020B0604030504040204" pitchFamily="34" charset="-120"/>
              <a:ea typeface="微軟正黑體" panose="020B0604030504040204" pitchFamily="34" charset="-120"/>
            </a:rPr>
            <a:t>班</a:t>
          </a:r>
          <a:endParaRPr lang="en-US" altLang="zh-TW" sz="3200" b="1" kern="1200" dirty="0">
            <a:solidFill>
              <a:schemeClr val="tx1"/>
            </a:solidFill>
            <a:latin typeface="微軟正黑體" panose="020B0604030504040204" pitchFamily="34" charset="-120"/>
            <a:ea typeface="微軟正黑體" panose="020B0604030504040204" pitchFamily="34" charset="-120"/>
          </a:endParaRPr>
        </a:p>
        <a:p>
          <a:pPr lvl="0" algn="ctr" defTabSz="1422400">
            <a:lnSpc>
              <a:spcPct val="90000"/>
            </a:lnSpc>
            <a:spcBef>
              <a:spcPct val="0"/>
            </a:spcBef>
            <a:spcAft>
              <a:spcPct val="35000"/>
            </a:spcAft>
          </a:pPr>
          <a:r>
            <a:rPr lang="en-US" altLang="zh-TW" sz="3200" b="1" kern="1200" dirty="0">
              <a:solidFill>
                <a:schemeClr val="tx1"/>
              </a:solidFill>
              <a:latin typeface="微軟正黑體" panose="020B0604030504040204" pitchFamily="34" charset="-120"/>
              <a:ea typeface="微軟正黑體" panose="020B0604030504040204" pitchFamily="34" charset="-120"/>
            </a:rPr>
            <a:t>50</a:t>
          </a:r>
          <a:r>
            <a:rPr lang="zh-TW" altLang="en-US" sz="3200" b="1" kern="1200" dirty="0">
              <a:solidFill>
                <a:schemeClr val="tx1"/>
              </a:solidFill>
              <a:latin typeface="微軟正黑體" panose="020B0604030504040204" pitchFamily="34" charset="-120"/>
              <a:ea typeface="微軟正黑體" panose="020B0604030504040204" pitchFamily="34" charset="-120"/>
            </a:rPr>
            <a:t>個名額</a:t>
          </a:r>
          <a:endParaRPr lang="en-US" altLang="zh-TW" sz="3200" b="1" kern="1200" dirty="0">
            <a:solidFill>
              <a:schemeClr val="tx1"/>
            </a:solidFill>
            <a:latin typeface="微軟正黑體" panose="020B0604030504040204" pitchFamily="34" charset="-120"/>
            <a:ea typeface="微軟正黑體" panose="020B0604030504040204" pitchFamily="34"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b="1" kern="1200" dirty="0">
              <a:solidFill>
                <a:schemeClr val="tx1"/>
              </a:solidFill>
              <a:latin typeface="微軟正黑體" panose="020B0604030504040204" pitchFamily="34" charset="-120"/>
              <a:ea typeface="微軟正黑體" panose="020B0604030504040204" pitchFamily="34" charset="-120"/>
            </a:rPr>
            <a:t>專業群科</a:t>
          </a:r>
          <a:r>
            <a:rPr lang="en-US" altLang="zh-TW" sz="3200" b="1" kern="1200" dirty="0">
              <a:solidFill>
                <a:schemeClr val="tx1"/>
              </a:solidFill>
              <a:latin typeface="微軟正黑體" panose="020B0604030504040204" pitchFamily="34" charset="-120"/>
              <a:ea typeface="微軟正黑體" panose="020B0604030504040204" pitchFamily="34" charset="-120"/>
            </a:rPr>
            <a:t>-79</a:t>
          </a:r>
          <a:r>
            <a:rPr lang="zh-TW" altLang="en-US" sz="3200" b="1" kern="1200" dirty="0">
              <a:solidFill>
                <a:schemeClr val="tx1"/>
              </a:solidFill>
              <a:latin typeface="微軟正黑體" panose="020B0604030504040204" pitchFamily="34" charset="-120"/>
              <a:ea typeface="微軟正黑體" panose="020B0604030504040204" pitchFamily="34" charset="-120"/>
            </a:rPr>
            <a:t>班</a:t>
          </a:r>
          <a:r>
            <a:rPr lang="en-US" altLang="zh-TW" sz="3200" b="1" kern="1200" dirty="0">
              <a:solidFill>
                <a:schemeClr val="tx1"/>
              </a:solidFill>
              <a:latin typeface="微軟正黑體" panose="020B0604030504040204" pitchFamily="34" charset="-120"/>
              <a:ea typeface="微軟正黑體" panose="020B0604030504040204" pitchFamily="34" charset="-120"/>
            </a:rPr>
            <a:t/>
          </a:r>
          <a:br>
            <a:rPr lang="en-US" altLang="zh-TW" sz="3200" b="1" kern="1200" dirty="0">
              <a:solidFill>
                <a:schemeClr val="tx1"/>
              </a:solidFill>
              <a:latin typeface="微軟正黑體" panose="020B0604030504040204" pitchFamily="34" charset="-120"/>
              <a:ea typeface="微軟正黑體" panose="020B0604030504040204" pitchFamily="34" charset="-120"/>
            </a:rPr>
          </a:br>
          <a:r>
            <a:rPr lang="en-US" altLang="zh-TW" sz="3200" b="1" kern="1200" dirty="0">
              <a:solidFill>
                <a:schemeClr val="tx1"/>
              </a:solidFill>
              <a:latin typeface="微軟正黑體" panose="020B0604030504040204" pitchFamily="34" charset="-120"/>
              <a:ea typeface="微軟正黑體" panose="020B0604030504040204" pitchFamily="34" charset="-120"/>
            </a:rPr>
            <a:t>2375</a:t>
          </a:r>
          <a:r>
            <a:rPr lang="zh-TW" altLang="en-US" sz="3200" b="1" kern="1200" dirty="0">
              <a:solidFill>
                <a:schemeClr val="tx1"/>
              </a:solidFill>
              <a:latin typeface="微軟正黑體" panose="020B0604030504040204" pitchFamily="34" charset="-120"/>
              <a:ea typeface="微軟正黑體" panose="020B0604030504040204" pitchFamily="34"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b="1" kern="1200" dirty="0">
              <a:solidFill>
                <a:schemeClr val="tx1"/>
              </a:solidFill>
              <a:latin typeface="微軟正黑體" panose="020B0604030504040204" pitchFamily="34" charset="-120"/>
              <a:ea typeface="微軟正黑體" panose="020B0604030504040204" pitchFamily="34" charset="-120"/>
            </a:rPr>
            <a:t>科學班</a:t>
          </a:r>
          <a:r>
            <a:rPr lang="en-US" altLang="zh-TW" sz="3200" b="1" kern="1200" dirty="0">
              <a:solidFill>
                <a:schemeClr val="tx1"/>
              </a:solidFill>
              <a:latin typeface="微軟正黑體" panose="020B0604030504040204" pitchFamily="34" charset="-120"/>
              <a:ea typeface="微軟正黑體" panose="020B0604030504040204" pitchFamily="34" charset="-120"/>
            </a:rPr>
            <a:t>-1</a:t>
          </a:r>
          <a:r>
            <a:rPr lang="zh-TW" altLang="en-US" sz="3200" b="1" kern="1200" dirty="0">
              <a:solidFill>
                <a:schemeClr val="tx1"/>
              </a:solidFill>
              <a:latin typeface="微軟正黑體" panose="020B0604030504040204" pitchFamily="34" charset="-120"/>
              <a:ea typeface="微軟正黑體" panose="020B0604030504040204" pitchFamily="34" charset="-120"/>
            </a:rPr>
            <a:t>班</a:t>
          </a:r>
          <a:r>
            <a:rPr lang="en-US" altLang="zh-TW" sz="3200" b="1" kern="1200" dirty="0">
              <a:solidFill>
                <a:schemeClr val="tx1"/>
              </a:solidFill>
              <a:latin typeface="微軟正黑體" panose="020B0604030504040204" pitchFamily="34" charset="-120"/>
              <a:ea typeface="微軟正黑體" panose="020B0604030504040204" pitchFamily="34" charset="-120"/>
            </a:rPr>
            <a:t/>
          </a:r>
          <a:br>
            <a:rPr lang="en-US" altLang="zh-TW" sz="3200" b="1" kern="1200" dirty="0">
              <a:solidFill>
                <a:schemeClr val="tx1"/>
              </a:solidFill>
              <a:latin typeface="微軟正黑體" panose="020B0604030504040204" pitchFamily="34" charset="-120"/>
              <a:ea typeface="微軟正黑體" panose="020B0604030504040204" pitchFamily="34" charset="-120"/>
            </a:rPr>
          </a:br>
          <a:r>
            <a:rPr lang="en-US" altLang="zh-TW" sz="3200" b="1" kern="1200" dirty="0">
              <a:solidFill>
                <a:schemeClr val="tx1"/>
              </a:solidFill>
              <a:latin typeface="微軟正黑體" panose="020B0604030504040204" pitchFamily="34" charset="-120"/>
              <a:ea typeface="微軟正黑體" panose="020B0604030504040204" pitchFamily="34" charset="-120"/>
            </a:rPr>
            <a:t>25</a:t>
          </a:r>
          <a:r>
            <a:rPr lang="zh-TW" altLang="en-US" sz="3200" b="1" kern="1200" dirty="0">
              <a:solidFill>
                <a:schemeClr val="tx1"/>
              </a:solidFill>
              <a:latin typeface="微軟正黑體" panose="020B0604030504040204" pitchFamily="34" charset="-120"/>
              <a:ea typeface="微軟正黑體" panose="020B0604030504040204" pitchFamily="34"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rPr>
            <a:t>體育班</a:t>
          </a:r>
          <a:r>
            <a:rPr lang="en-US" altLang="zh-TW" sz="2400" kern="1200" dirty="0">
              <a:latin typeface="微軟正黑體" panose="020B0604030504040204" pitchFamily="34" charset="-120"/>
              <a:ea typeface="微軟正黑體" panose="020B0604030504040204" pitchFamily="34" charset="-120"/>
            </a:rPr>
            <a:t>-15</a:t>
          </a:r>
          <a:r>
            <a:rPr lang="zh-TW" altLang="en-US" sz="2400" kern="1200" dirty="0">
              <a:latin typeface="微軟正黑體" panose="020B0604030504040204" pitchFamily="34" charset="-120"/>
              <a:ea typeface="微軟正黑體" panose="020B0604030504040204" pitchFamily="34" charset="-120"/>
            </a:rPr>
            <a:t>班    </a:t>
          </a:r>
          <a:r>
            <a:rPr lang="en-US" altLang="zh-TW" sz="2400" kern="1200" dirty="0">
              <a:latin typeface="微軟正黑體" panose="020B0604030504040204" pitchFamily="34" charset="-120"/>
              <a:ea typeface="微軟正黑體" panose="020B0604030504040204" pitchFamily="34" charset="-120"/>
            </a:rPr>
            <a:t>473</a:t>
          </a:r>
          <a:r>
            <a:rPr lang="zh-TW" altLang="en-US" sz="2400" kern="1200" dirty="0">
              <a:latin typeface="微軟正黑體" panose="020B0604030504040204" pitchFamily="34" charset="-120"/>
              <a:ea typeface="微軟正黑體" panose="020B0604030504040204" pitchFamily="34" charset="-120"/>
            </a:rPr>
            <a:t>個名額</a:t>
          </a:r>
          <a:r>
            <a:rPr lang="en-US" altLang="zh-TW" sz="2400" kern="1200" dirty="0">
              <a:latin typeface="微軟正黑體" panose="020B0604030504040204" pitchFamily="34" charset="-120"/>
              <a:ea typeface="微軟正黑體" panose="020B0604030504040204" pitchFamily="34" charset="-120"/>
            </a:rPr>
            <a:t/>
          </a:r>
          <a:br>
            <a:rPr lang="en-US" altLang="zh-TW" sz="2400" kern="1200" dirty="0">
              <a:latin typeface="微軟正黑體" panose="020B0604030504040204" pitchFamily="34" charset="-120"/>
              <a:ea typeface="微軟正黑體" panose="020B0604030504040204" pitchFamily="34" charset="-120"/>
            </a:rPr>
          </a:br>
          <a:r>
            <a:rPr lang="zh-TW" altLang="en-US" sz="2400" kern="1200" dirty="0">
              <a:latin typeface="微軟正黑體" panose="020B0604030504040204" pitchFamily="34" charset="-120"/>
              <a:ea typeface="微軟正黑體" panose="020B0604030504040204" pitchFamily="34" charset="-120"/>
            </a:rPr>
            <a:t>藝才美術班</a:t>
          </a:r>
          <a:r>
            <a:rPr lang="en-US" altLang="zh-TW" sz="2400" kern="1200" dirty="0">
              <a:latin typeface="微軟正黑體" panose="020B0604030504040204" pitchFamily="34" charset="-120"/>
              <a:ea typeface="微軟正黑體" panose="020B0604030504040204" pitchFamily="34" charset="-120"/>
            </a:rPr>
            <a:t>-4</a:t>
          </a:r>
          <a:r>
            <a:rPr lang="zh-TW" altLang="en-US" sz="2400" kern="1200" dirty="0">
              <a:latin typeface="微軟正黑體" panose="020B0604030504040204" pitchFamily="34" charset="-120"/>
              <a:ea typeface="微軟正黑體" panose="020B0604030504040204" pitchFamily="34" charset="-120"/>
            </a:rPr>
            <a:t>班 </a:t>
          </a:r>
          <a:r>
            <a:rPr lang="en-US" altLang="zh-TW" sz="2400" kern="1200" dirty="0">
              <a:latin typeface="微軟正黑體" panose="020B0604030504040204" pitchFamily="34" charset="-120"/>
              <a:ea typeface="微軟正黑體" panose="020B0604030504040204" pitchFamily="34" charset="-120"/>
            </a:rPr>
            <a:t>100</a:t>
          </a:r>
          <a:r>
            <a:rPr lang="zh-TW" altLang="en-US" sz="2400" kern="1200" dirty="0">
              <a:latin typeface="微軟正黑體" panose="020B0604030504040204" pitchFamily="34" charset="-120"/>
              <a:ea typeface="微軟正黑體" panose="020B0604030504040204" pitchFamily="34" charset="-120"/>
            </a:rPr>
            <a:t>個名額</a:t>
          </a:r>
          <a:r>
            <a:rPr lang="en-US" altLang="zh-TW" sz="2400" kern="1200" dirty="0">
              <a:latin typeface="微軟正黑體" panose="020B0604030504040204" pitchFamily="34" charset="-120"/>
              <a:ea typeface="微軟正黑體" panose="020B0604030504040204" pitchFamily="34" charset="-120"/>
            </a:rPr>
            <a:t/>
          </a:r>
          <a:br>
            <a:rPr lang="en-US" altLang="zh-TW" sz="2400" kern="1200" dirty="0">
              <a:latin typeface="微軟正黑體" panose="020B0604030504040204" pitchFamily="34" charset="-120"/>
              <a:ea typeface="微軟正黑體" panose="020B0604030504040204" pitchFamily="34" charset="-120"/>
            </a:rPr>
          </a:br>
          <a:r>
            <a:rPr lang="zh-TW" altLang="en-US" sz="2400" kern="1200" dirty="0">
              <a:latin typeface="微軟正黑體" panose="020B0604030504040204" pitchFamily="34" charset="-120"/>
              <a:ea typeface="微軟正黑體" panose="020B0604030504040204" pitchFamily="34" charset="-120"/>
            </a:rPr>
            <a:t>藝才音樂班</a:t>
          </a:r>
          <a:r>
            <a:rPr lang="en-US" altLang="zh-TW" sz="2400" kern="1200" dirty="0">
              <a:latin typeface="微軟正黑體" panose="020B0604030504040204" pitchFamily="34" charset="-120"/>
              <a:ea typeface="微軟正黑體" panose="020B0604030504040204" pitchFamily="34" charset="-120"/>
            </a:rPr>
            <a:t>-3</a:t>
          </a:r>
          <a:r>
            <a:rPr lang="zh-TW" altLang="en-US" sz="2400" kern="1200" dirty="0">
              <a:latin typeface="微軟正黑體" panose="020B0604030504040204" pitchFamily="34" charset="-120"/>
              <a:ea typeface="微軟正黑體" panose="020B0604030504040204" pitchFamily="34" charset="-120"/>
            </a:rPr>
            <a:t>班 </a:t>
          </a:r>
          <a:r>
            <a:rPr lang="en-US" altLang="zh-TW" sz="2400" kern="1200" dirty="0">
              <a:latin typeface="微軟正黑體" panose="020B0604030504040204" pitchFamily="34" charset="-120"/>
              <a:ea typeface="微軟正黑體" panose="020B0604030504040204" pitchFamily="34" charset="-120"/>
            </a:rPr>
            <a:t>75</a:t>
          </a:r>
          <a:r>
            <a:rPr lang="zh-TW" altLang="en-US" sz="2400" kern="1200" dirty="0">
              <a:latin typeface="微軟正黑體" panose="020B0604030504040204" pitchFamily="34" charset="-120"/>
              <a:ea typeface="微軟正黑體" panose="020B0604030504040204" pitchFamily="34" charset="-120"/>
            </a:rPr>
            <a:t>個名額</a:t>
          </a:r>
          <a:r>
            <a:rPr lang="en-US" altLang="zh-TW" sz="2400" kern="1200" dirty="0">
              <a:latin typeface="微軟正黑體" panose="020B0604030504040204" pitchFamily="34" charset="-120"/>
              <a:ea typeface="微軟正黑體" panose="020B0604030504040204" pitchFamily="34" charset="-120"/>
            </a:rPr>
            <a:t/>
          </a:r>
          <a:br>
            <a:rPr lang="en-US" altLang="zh-TW" sz="2400" kern="1200" dirty="0">
              <a:latin typeface="微軟正黑體" panose="020B0604030504040204" pitchFamily="34" charset="-120"/>
              <a:ea typeface="微軟正黑體" panose="020B0604030504040204" pitchFamily="34" charset="-120"/>
            </a:rPr>
          </a:br>
          <a:r>
            <a:rPr lang="zh-TW" altLang="en-US" sz="2400" kern="1200" dirty="0">
              <a:latin typeface="微軟正黑體" panose="020B0604030504040204" pitchFamily="34" charset="-120"/>
              <a:ea typeface="微軟正黑體" panose="020B0604030504040204" pitchFamily="34" charset="-120"/>
            </a:rPr>
            <a:t>藝才舞蹈班</a:t>
          </a:r>
          <a:r>
            <a:rPr lang="en-US" altLang="zh-TW" sz="2400" kern="1200" dirty="0">
              <a:latin typeface="微軟正黑體" panose="020B0604030504040204" pitchFamily="34" charset="-120"/>
              <a:ea typeface="微軟正黑體" panose="020B0604030504040204" pitchFamily="34" charset="-120"/>
            </a:rPr>
            <a:t>-1</a:t>
          </a:r>
          <a:r>
            <a:rPr lang="zh-TW" altLang="en-US" sz="2400" kern="1200" dirty="0">
              <a:latin typeface="微軟正黑體" panose="020B0604030504040204" pitchFamily="34" charset="-120"/>
              <a:ea typeface="微軟正黑體" panose="020B0604030504040204" pitchFamily="34" charset="-120"/>
            </a:rPr>
            <a:t>班 </a:t>
          </a:r>
          <a:r>
            <a:rPr lang="en-US" altLang="zh-TW" sz="2400" kern="1200" dirty="0">
              <a:latin typeface="微軟正黑體" panose="020B0604030504040204" pitchFamily="34" charset="-120"/>
              <a:ea typeface="微軟正黑體" panose="020B0604030504040204" pitchFamily="34" charset="-120"/>
            </a:rPr>
            <a:t>25</a:t>
          </a:r>
          <a:r>
            <a:rPr lang="zh-TW" altLang="en-US" sz="2400" kern="1200" dirty="0">
              <a:latin typeface="微軟正黑體" panose="020B0604030504040204" pitchFamily="34" charset="-120"/>
              <a:ea typeface="微軟正黑體" panose="020B0604030504040204" pitchFamily="34"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kern="1200" dirty="0">
              <a:latin typeface="標楷體" pitchFamily="65" charset="-120"/>
              <a:ea typeface="標楷體" pitchFamily="65" charset="-120"/>
            </a:rPr>
            <a:t>112</a:t>
          </a:r>
          <a:r>
            <a:rPr lang="zh-TW" altLang="en-US" sz="2800" kern="1200" dirty="0">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851676" y="0"/>
          <a:ext cx="1908143" cy="1627711"/>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ctr" defTabSz="800100">
            <a:lnSpc>
              <a:spcPct val="90000"/>
            </a:lnSpc>
            <a:spcBef>
              <a:spcPct val="0"/>
            </a:spcBef>
            <a:spcAft>
              <a:spcPct val="15000"/>
            </a:spcAft>
            <a:buChar char="••"/>
          </a:pPr>
          <a:r>
            <a:rPr lang="zh-TW" altLang="en-US" sz="1800" b="1" u="sng" kern="1200" dirty="0">
              <a:solidFill>
                <a:schemeClr val="tx1"/>
              </a:solidFill>
              <a:latin typeface="微軟正黑體" panose="020B0604030504040204" pitchFamily="34" charset="-120"/>
              <a:ea typeface="微軟正黑體" panose="020B0604030504040204" pitchFamily="34" charset="-120"/>
            </a:rPr>
            <a:t>採計</a:t>
          </a:r>
          <a:r>
            <a:rPr lang="en-US" altLang="zh-TW" sz="1800" b="1" u="sng" kern="1200" dirty="0">
              <a:solidFill>
                <a:schemeClr val="tx1"/>
              </a:solidFill>
              <a:latin typeface="微軟正黑體" panose="020B0604030504040204" pitchFamily="34" charset="-120"/>
              <a:ea typeface="微軟正黑體" panose="020B0604030504040204" pitchFamily="34" charset="-120"/>
            </a:rPr>
            <a:t>32</a:t>
          </a:r>
          <a:r>
            <a:rPr lang="zh-TW" altLang="en-US" sz="1800" b="1" u="sng"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ctr" defTabSz="800100">
            <a:lnSpc>
              <a:spcPct val="90000"/>
            </a:lnSpc>
            <a:spcBef>
              <a:spcPct val="0"/>
            </a:spcBef>
            <a:spcAft>
              <a:spcPct val="15000"/>
            </a:spcAft>
            <a:buChar char="••"/>
          </a:pPr>
          <a:r>
            <a:rPr lang="zh-TW" altLang="en-US" sz="1800" kern="1200" dirty="0">
              <a:solidFill>
                <a:schemeClr val="tx1"/>
              </a:solidFill>
              <a:latin typeface="微軟正黑體" panose="020B0604030504040204" pitchFamily="34" charset="-120"/>
              <a:ea typeface="微軟正黑體" panose="020B0604030504040204" pitchFamily="34" charset="-120"/>
            </a:rPr>
            <a:t>總分</a:t>
          </a:r>
          <a:r>
            <a:rPr lang="en-US" altLang="zh-TW" sz="1800" kern="1200" dirty="0">
              <a:solidFill>
                <a:schemeClr val="tx1"/>
              </a:solidFill>
              <a:latin typeface="微軟正黑體" panose="020B0604030504040204" pitchFamily="34" charset="-120"/>
              <a:ea typeface="微軟正黑體" panose="020B0604030504040204" pitchFamily="34" charset="-120"/>
            </a:rPr>
            <a:t>32</a:t>
          </a:r>
          <a:r>
            <a:rPr lang="zh-TW" altLang="en-US" sz="1800" kern="1200" dirty="0">
              <a:solidFill>
                <a:schemeClr val="tx1"/>
              </a:solidFill>
              <a:latin typeface="微軟正黑體" panose="020B0604030504040204" pitchFamily="34" charset="-120"/>
              <a:ea typeface="微軟正黑體" panose="020B0604030504040204" pitchFamily="34" charset="-120"/>
            </a:rPr>
            <a:t>分</a:t>
          </a:r>
        </a:p>
      </dsp:txBody>
      <dsp:txXfrm>
        <a:off x="2851676" y="203464"/>
        <a:ext cx="1297751" cy="1220783"/>
      </dsp:txXfrm>
    </dsp:sp>
    <dsp:sp modelId="{50818BBC-F477-4D9E-837A-21259D15C457}">
      <dsp:nvSpPr>
        <dsp:cNvPr id="0" name=""/>
        <dsp:cNvSpPr/>
      </dsp:nvSpPr>
      <dsp:spPr>
        <a:xfrm>
          <a:off x="1240" y="0"/>
          <a:ext cx="2850435" cy="162771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微軟正黑體" panose="020B0604030504040204" pitchFamily="34" charset="-120"/>
              <a:ea typeface="微軟正黑體" panose="020B0604030504040204" pitchFamily="34" charset="-120"/>
            </a:rPr>
            <a:t>適性輔導</a:t>
          </a:r>
        </a:p>
      </dsp:txBody>
      <dsp:txXfrm>
        <a:off x="80698" y="79458"/>
        <a:ext cx="2691519" cy="1468795"/>
      </dsp:txXfrm>
    </dsp:sp>
    <dsp:sp modelId="{B9BF2826-A93F-484E-809F-0952285A6A23}">
      <dsp:nvSpPr>
        <dsp:cNvPr id="0" name=""/>
        <dsp:cNvSpPr/>
      </dsp:nvSpPr>
      <dsp:spPr>
        <a:xfrm>
          <a:off x="2842075" y="1790482"/>
          <a:ext cx="1917922" cy="1627711"/>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u="sng" kern="1200" dirty="0">
              <a:solidFill>
                <a:schemeClr val="tx1"/>
              </a:solidFill>
              <a:latin typeface="微軟正黑體" panose="020B0604030504040204" pitchFamily="34" charset="-120"/>
              <a:ea typeface="微軟正黑體" panose="020B0604030504040204" pitchFamily="34" charset="-120"/>
            </a:rPr>
            <a:t>採計</a:t>
          </a:r>
          <a:r>
            <a:rPr lang="en-US" altLang="zh-TW" sz="1800" b="1" u="sng" kern="1200" dirty="0">
              <a:solidFill>
                <a:schemeClr val="tx1"/>
              </a:solidFill>
              <a:latin typeface="微軟正黑體" panose="020B0604030504040204" pitchFamily="34" charset="-120"/>
              <a:ea typeface="微軟正黑體" panose="020B0604030504040204" pitchFamily="34" charset="-120"/>
            </a:rPr>
            <a:t>35</a:t>
          </a:r>
          <a:r>
            <a:rPr lang="zh-TW" altLang="en-US" sz="1800" b="1" u="sng"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00100">
            <a:lnSpc>
              <a:spcPct val="90000"/>
            </a:lnSpc>
            <a:spcBef>
              <a:spcPct val="0"/>
            </a:spcBef>
            <a:spcAft>
              <a:spcPct val="15000"/>
            </a:spcAft>
            <a:buChar char="••"/>
          </a:pPr>
          <a:r>
            <a:rPr lang="zh-TW" altLang="en-US" sz="1800" kern="1200" dirty="0">
              <a:solidFill>
                <a:schemeClr val="tx1"/>
              </a:solidFill>
              <a:latin typeface="微軟正黑體" panose="020B0604030504040204" pitchFamily="34" charset="-120"/>
              <a:ea typeface="微軟正黑體" panose="020B0604030504040204" pitchFamily="34" charset="-120"/>
            </a:rPr>
            <a:t>總分</a:t>
          </a:r>
          <a:r>
            <a:rPr lang="en-US" altLang="zh-TW" sz="1800" kern="1200" dirty="0">
              <a:solidFill>
                <a:schemeClr val="tx1"/>
              </a:solidFill>
              <a:latin typeface="微軟正黑體" panose="020B0604030504040204" pitchFamily="34" charset="-120"/>
              <a:ea typeface="微軟正黑體" panose="020B0604030504040204" pitchFamily="34" charset="-120"/>
            </a:rPr>
            <a:t>42</a:t>
          </a:r>
          <a:r>
            <a:rPr lang="zh-TW" altLang="en-US" sz="1800" kern="1200" dirty="0">
              <a:solidFill>
                <a:schemeClr val="tx1"/>
              </a:solidFill>
              <a:latin typeface="微軟正黑體" panose="020B0604030504040204" pitchFamily="34" charset="-120"/>
              <a:ea typeface="微軟正黑體" panose="020B0604030504040204" pitchFamily="34" charset="-120"/>
            </a:rPr>
            <a:t>分</a:t>
          </a:r>
        </a:p>
      </dsp:txBody>
      <dsp:txXfrm>
        <a:off x="2842075" y="1993946"/>
        <a:ext cx="1307530" cy="1220783"/>
      </dsp:txXfrm>
    </dsp:sp>
    <dsp:sp modelId="{09D89B46-01BD-4CE7-8FF2-34FB9ACC1234}">
      <dsp:nvSpPr>
        <dsp:cNvPr id="0" name=""/>
        <dsp:cNvSpPr/>
      </dsp:nvSpPr>
      <dsp:spPr>
        <a:xfrm>
          <a:off x="563" y="1834039"/>
          <a:ext cx="2841013" cy="162771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微軟正黑體" panose="020B0604030504040204" pitchFamily="34" charset="-120"/>
              <a:ea typeface="微軟正黑體" panose="020B0604030504040204" pitchFamily="34" charset="-120"/>
            </a:rPr>
            <a:t>多元學習</a:t>
          </a:r>
        </a:p>
      </dsp:txBody>
      <dsp:txXfrm>
        <a:off x="80021" y="1913497"/>
        <a:ext cx="2682097" cy="1468795"/>
      </dsp:txXfrm>
    </dsp:sp>
    <dsp:sp modelId="{413D0A37-9639-43F8-AAA7-6563C960F0FF}">
      <dsp:nvSpPr>
        <dsp:cNvPr id="0" name=""/>
        <dsp:cNvSpPr/>
      </dsp:nvSpPr>
      <dsp:spPr>
        <a:xfrm>
          <a:off x="2718063" y="3580964"/>
          <a:ext cx="1916696" cy="1627711"/>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微軟正黑體" panose="020B0604030504040204" pitchFamily="34" charset="-120"/>
              <a:ea typeface="微軟正黑體" panose="020B0604030504040204" pitchFamily="34" charset="-120"/>
            </a:rPr>
            <a:t>33</a:t>
          </a:r>
          <a:r>
            <a:rPr lang="zh-TW" altLang="en-US" sz="2400" kern="1200" dirty="0">
              <a:solidFill>
                <a:schemeClr val="tx1"/>
              </a:solidFill>
              <a:latin typeface="微軟正黑體" panose="020B0604030504040204" pitchFamily="34" charset="-120"/>
              <a:ea typeface="微軟正黑體" panose="020B0604030504040204" pitchFamily="34" charset="-120"/>
            </a:rPr>
            <a:t>分</a:t>
          </a:r>
        </a:p>
      </dsp:txBody>
      <dsp:txXfrm>
        <a:off x="2718063" y="3784428"/>
        <a:ext cx="1306304" cy="1220783"/>
      </dsp:txXfrm>
    </dsp:sp>
    <dsp:sp modelId="{BDD9785E-5988-4D9A-BEBF-25DE815D2930}">
      <dsp:nvSpPr>
        <dsp:cNvPr id="0" name=""/>
        <dsp:cNvSpPr/>
      </dsp:nvSpPr>
      <dsp:spPr>
        <a:xfrm>
          <a:off x="24259" y="3580964"/>
          <a:ext cx="2837569" cy="162771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微軟正黑體" panose="020B0604030504040204" pitchFamily="34" charset="-120"/>
              <a:ea typeface="微軟正黑體" panose="020B0604030504040204" pitchFamily="34" charset="-120"/>
            </a:rPr>
            <a:t>教育會考</a:t>
          </a:r>
        </a:p>
      </dsp:txBody>
      <dsp:txXfrm>
        <a:off x="103717" y="3660422"/>
        <a:ext cx="2678653" cy="14687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372102" cy="4838924"/>
        </a:xfrm>
        <a:prstGeom prst="rightArrow">
          <a:avLst/>
        </a:prstGeom>
        <a:gradFill rotWithShape="0">
          <a:gsLst>
            <a:gs pos="0">
              <a:schemeClr val="accent3">
                <a:shade val="80000"/>
                <a:hueOff val="0"/>
                <a:satOff val="0"/>
                <a:lumOff val="0"/>
                <a:alphaOff val="0"/>
                <a:tint val="50000"/>
                <a:satMod val="300000"/>
              </a:schemeClr>
            </a:gs>
            <a:gs pos="35000">
              <a:schemeClr val="accent3">
                <a:shade val="80000"/>
                <a:hueOff val="0"/>
                <a:satOff val="0"/>
                <a:lumOff val="0"/>
                <a:alphaOff val="0"/>
                <a:tint val="37000"/>
                <a:satMod val="300000"/>
              </a:schemeClr>
            </a:gs>
            <a:gs pos="100000">
              <a:schemeClr val="accent3">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4266"/>
          </a:xfrm>
          <a:prstGeom prst="rect">
            <a:avLst/>
          </a:prstGeom>
          <a:noFill/>
          <a:ln w="9525">
            <a:noFill/>
            <a:miter lim="800000"/>
            <a:headEnd/>
            <a:tailEnd/>
          </a:ln>
        </p:spPr>
        <p:txBody>
          <a:bodyPr vert="horz" wrap="square" lIns="91122" tIns="45561" rIns="91122" bIns="45561" numCol="1" anchor="t" anchorCtr="0" compatLnSpc="1">
            <a:prstTxWarp prst="textNoShape">
              <a:avLst/>
            </a:prstTxWarp>
          </a:bodyPr>
          <a:lstStyle>
            <a:lvl1pPr defTabSz="87785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4266"/>
          </a:xfrm>
          <a:prstGeom prst="rect">
            <a:avLst/>
          </a:prstGeom>
          <a:noFill/>
          <a:ln w="9525">
            <a:noFill/>
            <a:miter lim="800000"/>
            <a:headEnd/>
            <a:tailEnd/>
          </a:ln>
        </p:spPr>
        <p:txBody>
          <a:bodyPr vert="horz" wrap="square" lIns="91122" tIns="45561" rIns="91122" bIns="45561" numCol="1" anchor="t" anchorCtr="0" compatLnSpc="1">
            <a:prstTxWarp prst="textNoShape">
              <a:avLst/>
            </a:prstTxWarp>
          </a:bodyPr>
          <a:lstStyle>
            <a:lvl1pPr algn="r" defTabSz="87785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378406"/>
            <a:ext cx="2946400" cy="494265"/>
          </a:xfrm>
          <a:prstGeom prst="rect">
            <a:avLst/>
          </a:prstGeom>
          <a:noFill/>
          <a:ln w="9525">
            <a:noFill/>
            <a:miter lim="800000"/>
            <a:headEnd/>
            <a:tailEnd/>
          </a:ln>
        </p:spPr>
        <p:txBody>
          <a:bodyPr vert="horz" wrap="square" lIns="91122" tIns="45561" rIns="91122" bIns="45561" numCol="1" anchor="b" anchorCtr="0" compatLnSpc="1">
            <a:prstTxWarp prst="textNoShape">
              <a:avLst/>
            </a:prstTxWarp>
          </a:bodyPr>
          <a:lstStyle>
            <a:lvl1pPr defTabSz="87785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378406"/>
            <a:ext cx="2946400" cy="494265"/>
          </a:xfrm>
          <a:prstGeom prst="rect">
            <a:avLst/>
          </a:prstGeom>
          <a:noFill/>
          <a:ln w="9525">
            <a:noFill/>
            <a:miter lim="800000"/>
            <a:headEnd/>
            <a:tailEnd/>
          </a:ln>
        </p:spPr>
        <p:txBody>
          <a:bodyPr vert="horz" wrap="square" lIns="91122" tIns="45561" rIns="91122" bIns="45561" numCol="1" anchor="b" anchorCtr="0" compatLnSpc="1">
            <a:prstTxWarp prst="textNoShape">
              <a:avLst/>
            </a:prstTxWarp>
          </a:bodyPr>
          <a:lstStyle>
            <a:lvl1pPr algn="r" defTabSz="876650">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4266"/>
          </a:xfrm>
          <a:prstGeom prst="rect">
            <a:avLst/>
          </a:prstGeom>
          <a:noFill/>
          <a:ln w="9525">
            <a:noFill/>
            <a:miter lim="800000"/>
            <a:headEnd/>
            <a:tailEnd/>
          </a:ln>
        </p:spPr>
        <p:txBody>
          <a:bodyPr vert="horz" wrap="square" lIns="91122" tIns="45561" rIns="91122" bIns="45561" numCol="1" anchor="t" anchorCtr="0" compatLnSpc="1">
            <a:prstTxWarp prst="textNoShape">
              <a:avLst/>
            </a:prstTxWarp>
          </a:bodyPr>
          <a:lstStyle>
            <a:lvl1pPr defTabSz="87785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4266"/>
          </a:xfrm>
          <a:prstGeom prst="rect">
            <a:avLst/>
          </a:prstGeom>
          <a:noFill/>
          <a:ln w="9525">
            <a:noFill/>
            <a:miter lim="800000"/>
            <a:headEnd/>
            <a:tailEnd/>
          </a:ln>
        </p:spPr>
        <p:txBody>
          <a:bodyPr vert="horz" wrap="square" lIns="91122" tIns="45561" rIns="91122" bIns="45561" numCol="1" anchor="t" anchorCtr="0" compatLnSpc="1">
            <a:prstTxWarp prst="textNoShape">
              <a:avLst/>
            </a:prstTxWarp>
          </a:bodyPr>
          <a:lstStyle>
            <a:lvl1pPr algn="r" defTabSz="877852" eaLnBrk="0" hangingPunct="0">
              <a:defRPr sz="1200">
                <a:latin typeface="Arial" charset="0"/>
                <a:ea typeface="新細明體" charset="-120"/>
              </a:defRPr>
            </a:lvl1pPr>
          </a:lstStyle>
          <a:p>
            <a:pPr>
              <a:defRPr/>
            </a:pPr>
            <a:fld id="{C9730AAF-7B1A-4047-8AF2-47A5B93FFEF1}" type="datetimeFigureOut">
              <a:rPr lang="zh-TW" altLang="en-US"/>
              <a:pPr>
                <a:defRPr/>
              </a:pPr>
              <a:t>2022/12/13</a:t>
            </a:fld>
            <a:endParaRPr lang="en-US" altLang="zh-TW"/>
          </a:p>
        </p:txBody>
      </p:sp>
      <p:sp>
        <p:nvSpPr>
          <p:cNvPr id="2052" name="Rectangle 4"/>
          <p:cNvSpPr>
            <a:spLocks noGrp="1" noRot="1" noChangeAspect="1" noChangeArrowheads="1" noTextEdit="1"/>
          </p:cNvSpPr>
          <p:nvPr>
            <p:ph type="sldImg" idx="2"/>
          </p:nvPr>
        </p:nvSpPr>
        <p:spPr bwMode="auto">
          <a:xfrm>
            <a:off x="111125" y="741363"/>
            <a:ext cx="6578600" cy="3702050"/>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689993"/>
            <a:ext cx="5441950" cy="4443649"/>
          </a:xfrm>
          <a:prstGeom prst="rect">
            <a:avLst/>
          </a:prstGeom>
          <a:noFill/>
          <a:ln w="9525">
            <a:noFill/>
            <a:miter lim="800000"/>
            <a:headEnd/>
            <a:tailEnd/>
          </a:ln>
        </p:spPr>
        <p:txBody>
          <a:bodyPr vert="horz" wrap="square" lIns="91122" tIns="45561" rIns="91122" bIns="45561"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378406"/>
            <a:ext cx="2946400" cy="494265"/>
          </a:xfrm>
          <a:prstGeom prst="rect">
            <a:avLst/>
          </a:prstGeom>
          <a:noFill/>
          <a:ln w="9525">
            <a:noFill/>
            <a:miter lim="800000"/>
            <a:headEnd/>
            <a:tailEnd/>
          </a:ln>
        </p:spPr>
        <p:txBody>
          <a:bodyPr vert="horz" wrap="square" lIns="91122" tIns="45561" rIns="91122" bIns="45561" numCol="1" anchor="b" anchorCtr="0" compatLnSpc="1">
            <a:prstTxWarp prst="textNoShape">
              <a:avLst/>
            </a:prstTxWarp>
          </a:bodyPr>
          <a:lstStyle>
            <a:lvl1pPr defTabSz="87785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378406"/>
            <a:ext cx="2946400" cy="494265"/>
          </a:xfrm>
          <a:prstGeom prst="rect">
            <a:avLst/>
          </a:prstGeom>
          <a:noFill/>
          <a:ln w="9525">
            <a:noFill/>
            <a:miter lim="800000"/>
            <a:headEnd/>
            <a:tailEnd/>
          </a:ln>
        </p:spPr>
        <p:txBody>
          <a:bodyPr vert="horz" wrap="square" lIns="91122" tIns="45561" rIns="91122" bIns="45561" numCol="1" anchor="b" anchorCtr="0" compatLnSpc="1">
            <a:prstTxWarp prst="textNoShape">
              <a:avLst/>
            </a:prstTxWarp>
          </a:bodyPr>
          <a:lstStyle>
            <a:lvl1pPr algn="r" defTabSz="876650">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04775" y="736600"/>
            <a:ext cx="6588125" cy="3706813"/>
          </a:xfrm>
          <a:ln/>
        </p:spPr>
      </p:sp>
      <p:sp>
        <p:nvSpPr>
          <p:cNvPr id="6147" name="Rectangle 3"/>
          <p:cNvSpPr>
            <a:spLocks noGrp="1" noChangeArrowheads="1"/>
          </p:cNvSpPr>
          <p:nvPr>
            <p:ph type="body" idx="1"/>
          </p:nvPr>
        </p:nvSpPr>
        <p:spPr>
          <a:xfrm>
            <a:off x="679450" y="4689993"/>
            <a:ext cx="5438775" cy="4445228"/>
          </a:xfrm>
          <a:noFill/>
          <a:ln/>
        </p:spPr>
        <p:txBody>
          <a:bodyPr lIns="88035" tIns="44017" rIns="88035" bIns="44017"/>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22</a:t>
            </a:fld>
            <a:endParaRPr lang="en-US" altLang="zh-TW"/>
          </a:p>
        </p:txBody>
      </p:sp>
      <p:sp>
        <p:nvSpPr>
          <p:cNvPr id="41987" name="Rectangle 7"/>
          <p:cNvSpPr txBox="1">
            <a:spLocks noGrp="1" noChangeArrowheads="1"/>
          </p:cNvSpPr>
          <p:nvPr/>
        </p:nvSpPr>
        <p:spPr bwMode="auto">
          <a:xfrm>
            <a:off x="3849688" y="9378406"/>
            <a:ext cx="2946400" cy="494265"/>
          </a:xfrm>
          <a:prstGeom prst="rect">
            <a:avLst/>
          </a:prstGeom>
          <a:noFill/>
          <a:ln w="9525">
            <a:noFill/>
            <a:miter lim="800000"/>
            <a:headEnd/>
            <a:tailEnd/>
          </a:ln>
        </p:spPr>
        <p:txBody>
          <a:bodyPr lIns="91122" tIns="45561" rIns="91122" bIns="45561" anchor="b"/>
          <a:lstStyle/>
          <a:p>
            <a:pPr defTabSz="909880" eaLnBrk="1" hangingPunct="1"/>
            <a:fld id="{6A38B06E-0BDE-4B8A-9CC5-60B9E3AE4E46}" type="slidenum">
              <a:rPr kumimoji="0" lang="zh-TW" altLang="en-US" sz="1200"/>
              <a:pPr defTabSz="909880" eaLnBrk="1" hangingPunct="1"/>
              <a:t>22</a:t>
            </a:fld>
            <a:endParaRPr kumimoji="0" lang="en-US" altLang="zh-TW" sz="1200"/>
          </a:p>
        </p:txBody>
      </p:sp>
      <p:sp>
        <p:nvSpPr>
          <p:cNvPr id="41988" name="投影片圖像版面配置區 1"/>
          <p:cNvSpPr>
            <a:spLocks noGrp="1" noRot="1" noChangeAspect="1" noChangeArrowheads="1" noTextEdit="1"/>
          </p:cNvSpPr>
          <p:nvPr>
            <p:ph type="sldImg"/>
          </p:nvPr>
        </p:nvSpPr>
        <p:spPr>
          <a:xfrm>
            <a:off x="107950" y="741363"/>
            <a:ext cx="6581775" cy="3703637"/>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379985"/>
            <a:ext cx="2946400" cy="492686"/>
          </a:xfrm>
          <a:prstGeom prst="rect">
            <a:avLst/>
          </a:prstGeom>
          <a:noFill/>
          <a:ln w="9525">
            <a:noFill/>
            <a:miter lim="800000"/>
            <a:headEnd/>
            <a:tailEnd/>
          </a:ln>
        </p:spPr>
        <p:txBody>
          <a:bodyPr lIns="91122" tIns="45561" rIns="91122" bIns="45561" anchor="b"/>
          <a:lstStyle/>
          <a:p>
            <a:pPr defTabSz="909880" eaLnBrk="1" hangingPunct="1"/>
            <a:fld id="{B903C1A3-046C-4904-AA9C-9FE325744509}" type="slidenum">
              <a:rPr kumimoji="0" lang="zh-TW" altLang="en-US" sz="1200"/>
              <a:pPr defTabSz="909880" eaLnBrk="1" hangingPunct="1"/>
              <a:t>22</a:t>
            </a:fld>
            <a:endParaRPr kumimoji="0" lang="en-US" altLang="zh-TW"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23</a:t>
            </a:fld>
            <a:endParaRPr lang="en-US" altLang="zh-TW"/>
          </a:p>
        </p:txBody>
      </p:sp>
      <p:sp>
        <p:nvSpPr>
          <p:cNvPr id="44035" name="Rectangle 7"/>
          <p:cNvSpPr txBox="1">
            <a:spLocks noGrp="1" noChangeArrowheads="1"/>
          </p:cNvSpPr>
          <p:nvPr/>
        </p:nvSpPr>
        <p:spPr bwMode="auto">
          <a:xfrm>
            <a:off x="3849688" y="9378406"/>
            <a:ext cx="2946400" cy="494265"/>
          </a:xfrm>
          <a:prstGeom prst="rect">
            <a:avLst/>
          </a:prstGeom>
          <a:noFill/>
          <a:ln w="9525">
            <a:noFill/>
            <a:miter lim="800000"/>
            <a:headEnd/>
            <a:tailEnd/>
          </a:ln>
        </p:spPr>
        <p:txBody>
          <a:bodyPr lIns="91122" tIns="45561" rIns="91122" bIns="45561" anchor="b"/>
          <a:lstStyle/>
          <a:p>
            <a:pPr defTabSz="909880" eaLnBrk="1" hangingPunct="1"/>
            <a:fld id="{CDE7AB27-ECA1-4C89-9DD9-93B4246EF7F6}" type="slidenum">
              <a:rPr kumimoji="0" lang="zh-TW" altLang="en-US" sz="1200"/>
              <a:pPr defTabSz="909880" eaLnBrk="1" hangingPunct="1"/>
              <a:t>23</a:t>
            </a:fld>
            <a:endParaRPr kumimoji="0" lang="en-US" altLang="zh-TW" sz="1200"/>
          </a:p>
        </p:txBody>
      </p:sp>
      <p:sp>
        <p:nvSpPr>
          <p:cNvPr id="44036" name="投影片圖像版面配置區 1"/>
          <p:cNvSpPr>
            <a:spLocks noGrp="1" noRot="1" noChangeAspect="1" noChangeArrowheads="1" noTextEdit="1"/>
          </p:cNvSpPr>
          <p:nvPr>
            <p:ph type="sldImg"/>
          </p:nvPr>
        </p:nvSpPr>
        <p:spPr>
          <a:xfrm>
            <a:off x="107950" y="741363"/>
            <a:ext cx="6581775" cy="3703637"/>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379985"/>
            <a:ext cx="2946400" cy="492686"/>
          </a:xfrm>
          <a:prstGeom prst="rect">
            <a:avLst/>
          </a:prstGeom>
          <a:noFill/>
          <a:ln w="9525">
            <a:noFill/>
            <a:miter lim="800000"/>
            <a:headEnd/>
            <a:tailEnd/>
          </a:ln>
        </p:spPr>
        <p:txBody>
          <a:bodyPr lIns="91122" tIns="45561" rIns="91122" bIns="45561" anchor="b"/>
          <a:lstStyle/>
          <a:p>
            <a:pPr defTabSz="909880" eaLnBrk="1" hangingPunct="1"/>
            <a:fld id="{80A6ED9F-5665-4312-9E39-F6D8AC2B9BCF}" type="slidenum">
              <a:rPr kumimoji="0" lang="zh-TW" altLang="en-US" sz="1200"/>
              <a:pPr defTabSz="909880" eaLnBrk="1" hangingPunct="1"/>
              <a:t>23</a:t>
            </a:fld>
            <a:endParaRPr kumimoji="0"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111125" y="741363"/>
            <a:ext cx="6578600" cy="3702050"/>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378406"/>
            <a:ext cx="2946400" cy="494265"/>
          </a:xfrm>
          <a:prstGeom prst="rect">
            <a:avLst/>
          </a:prstGeom>
          <a:noFill/>
          <a:ln w="9525">
            <a:noFill/>
            <a:miter lim="800000"/>
            <a:headEnd/>
            <a:tailEnd/>
          </a:ln>
        </p:spPr>
        <p:txBody>
          <a:bodyPr lIns="91122" tIns="45561" rIns="91122" bIns="45561" anchor="b"/>
          <a:lstStyle/>
          <a:p>
            <a:pPr algn="r" defTabSz="909880"/>
            <a:fld id="{C281BA09-F2C6-431C-9D49-8E27F351DA82}" type="slidenum">
              <a:rPr lang="zh-TW" altLang="en-US" sz="1200">
                <a:latin typeface="Arial" pitchFamily="34" charset="0"/>
              </a:rPr>
              <a:pPr algn="r" defTabSz="909880"/>
              <a:t>24</a:t>
            </a:fld>
            <a:endParaRPr lang="en-US" altLang="zh-TW"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104775" y="736600"/>
            <a:ext cx="6588125" cy="3706813"/>
          </a:xfrm>
          <a:ln/>
        </p:spPr>
      </p:sp>
      <p:sp>
        <p:nvSpPr>
          <p:cNvPr id="48131"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C973E4E8-FEE0-4D61-BB5B-857114A05AE5}" type="slidenum">
              <a:rPr kumimoji="0" lang="zh-TW" altLang="en-US" sz="1200"/>
              <a:pPr algn="r" eaLnBrk="1" hangingPunct="1"/>
              <a:t>25</a:t>
            </a:fld>
            <a:endParaRPr kumimoji="0" lang="zh-TW" altLang="en-US" sz="1200"/>
          </a:p>
        </p:txBody>
      </p:sp>
    </p:spTree>
    <p:extLst>
      <p:ext uri="{BB962C8B-B14F-4D97-AF65-F5344CB8AC3E}">
        <p14:creationId xmlns:p14="http://schemas.microsoft.com/office/powerpoint/2010/main" val="2492241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104775" y="736600"/>
            <a:ext cx="6588125" cy="3706813"/>
          </a:xfrm>
          <a:ln/>
        </p:spPr>
      </p:sp>
      <p:sp>
        <p:nvSpPr>
          <p:cNvPr id="48131"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C973E4E8-FEE0-4D61-BB5B-857114A05AE5}" type="slidenum">
              <a:rPr kumimoji="0" lang="zh-TW" altLang="en-US" sz="1200"/>
              <a:pPr algn="r" eaLnBrk="1" hangingPunct="1"/>
              <a:t>26</a:t>
            </a:fld>
            <a:endParaRPr kumimoji="0" lang="zh-TW" altLang="en-US" sz="1200"/>
          </a:p>
        </p:txBody>
      </p:sp>
    </p:spTree>
    <p:extLst>
      <p:ext uri="{BB962C8B-B14F-4D97-AF65-F5344CB8AC3E}">
        <p14:creationId xmlns:p14="http://schemas.microsoft.com/office/powerpoint/2010/main" val="1861743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104775" y="736600"/>
            <a:ext cx="6588125" cy="3706813"/>
          </a:xfrm>
          <a:ln/>
        </p:spPr>
      </p:sp>
      <p:sp>
        <p:nvSpPr>
          <p:cNvPr id="48131"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C973E4E8-FEE0-4D61-BB5B-857114A05AE5}" type="slidenum">
              <a:rPr kumimoji="0" lang="zh-TW" altLang="en-US" sz="1200"/>
              <a:pPr algn="r" eaLnBrk="1" hangingPunct="1"/>
              <a:t>27</a:t>
            </a:fld>
            <a:endParaRPr kumimoji="0" lang="zh-TW"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111125" y="741363"/>
            <a:ext cx="6578600" cy="3702050"/>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28</a:t>
            </a:fld>
            <a:endParaRPr lang="en-US"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111125" y="741363"/>
            <a:ext cx="6578600" cy="3702050"/>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29</a:t>
            </a:fld>
            <a:endParaRPr lang="en-US" altLang="zh-TW"/>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104775" y="736600"/>
            <a:ext cx="6588125" cy="3706813"/>
          </a:xfrm>
          <a:ln/>
        </p:spPr>
      </p:sp>
      <p:sp>
        <p:nvSpPr>
          <p:cNvPr id="58371"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D737E3AE-AB21-4229-84DF-08607C4D43EF}" type="slidenum">
              <a:rPr kumimoji="0" lang="zh-TW" altLang="en-US" sz="1200"/>
              <a:pPr algn="r" eaLnBrk="1" hangingPunct="1"/>
              <a:t>30</a:t>
            </a:fld>
            <a:endParaRPr kumimoji="0"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104775" y="736600"/>
            <a:ext cx="6588125" cy="3706813"/>
          </a:xfrm>
          <a:ln/>
        </p:spPr>
      </p:sp>
      <p:sp>
        <p:nvSpPr>
          <p:cNvPr id="60419"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525C97DD-BF9D-4E7E-A3F9-ECEE92DD167A}" type="slidenum">
              <a:rPr kumimoji="0" lang="zh-TW" altLang="en-US" sz="1200"/>
              <a:pPr algn="r" eaLnBrk="1" hangingPunct="1"/>
              <a:t>31</a:t>
            </a:fld>
            <a:endParaRPr kumimoji="0" lang="en-US" altLang="zh-TW"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104775" y="736600"/>
            <a:ext cx="6588125" cy="3706813"/>
          </a:xfrm>
          <a:ln/>
        </p:spPr>
      </p:sp>
      <p:sp>
        <p:nvSpPr>
          <p:cNvPr id="8195" name="Rectangle 3"/>
          <p:cNvSpPr>
            <a:spLocks noGrp="1" noChangeArrowheads="1"/>
          </p:cNvSpPr>
          <p:nvPr>
            <p:ph type="body" idx="1"/>
          </p:nvPr>
        </p:nvSpPr>
        <p:spPr>
          <a:xfrm>
            <a:off x="679450" y="4689993"/>
            <a:ext cx="5438775" cy="4445228"/>
          </a:xfrm>
          <a:noFill/>
          <a:ln/>
        </p:spPr>
        <p:txBody>
          <a:bodyPr lIns="88035" tIns="44017" rIns="88035" bIns="44017"/>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104775" y="736600"/>
            <a:ext cx="6588125" cy="3706813"/>
          </a:xfrm>
          <a:ln/>
        </p:spPr>
      </p:sp>
      <p:sp>
        <p:nvSpPr>
          <p:cNvPr id="62467"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1FA734F4-5D9B-4A43-A3DF-CF20EF516EE7}" type="slidenum">
              <a:rPr kumimoji="0" lang="zh-TW" altLang="en-US" sz="1200"/>
              <a:pPr algn="r" eaLnBrk="1" hangingPunct="1"/>
              <a:t>32</a:t>
            </a:fld>
            <a:endParaRPr kumimoji="0" lang="en-US" altLang="zh-TW"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104775" y="736600"/>
            <a:ext cx="6588125" cy="3706813"/>
          </a:xfrm>
          <a:ln/>
        </p:spPr>
      </p:sp>
      <p:sp>
        <p:nvSpPr>
          <p:cNvPr id="64515"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8C1C0325-DD73-4440-8982-768594360882}" type="slidenum">
              <a:rPr kumimoji="0" lang="zh-TW" altLang="en-US" sz="1200"/>
              <a:pPr algn="r" eaLnBrk="1" hangingPunct="1"/>
              <a:t>33</a:t>
            </a:fld>
            <a:endParaRPr kumimoji="0" lang="en-US" altLang="zh-TW"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111125" y="741363"/>
            <a:ext cx="6578600" cy="3702050"/>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34</a:t>
            </a:fld>
            <a:endParaRPr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104775" y="736600"/>
            <a:ext cx="6588125" cy="3706813"/>
          </a:xfrm>
          <a:ln/>
        </p:spPr>
      </p:sp>
      <p:sp>
        <p:nvSpPr>
          <p:cNvPr id="74755"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20608435-62CE-4773-B52B-38A30636E8FA}" type="slidenum">
              <a:rPr kumimoji="0" lang="zh-TW" altLang="en-US" sz="1200"/>
              <a:pPr algn="r" eaLnBrk="1" hangingPunct="1"/>
              <a:t>35</a:t>
            </a:fld>
            <a:endParaRPr kumimoji="0" lang="zh-TW"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111125" y="741363"/>
            <a:ext cx="6578600" cy="3702050"/>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38</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104775" y="736600"/>
            <a:ext cx="6588125" cy="3706813"/>
          </a:xfrm>
          <a:ln/>
        </p:spPr>
      </p:sp>
      <p:sp>
        <p:nvSpPr>
          <p:cNvPr id="92163" name="備忘稿版面配置區 2"/>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04A69952-C670-4D03-B369-3A64C3664B12}" type="slidenum">
              <a:rPr kumimoji="0" lang="zh-TW" altLang="en-US" sz="1200"/>
              <a:pPr algn="r" eaLnBrk="1" hangingPunct="1"/>
              <a:t>44</a:t>
            </a:fld>
            <a:endParaRPr kumimoji="0" lang="zh-TW"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04775" y="736600"/>
            <a:ext cx="6588125" cy="3706813"/>
          </a:xfrm>
          <a:ln/>
        </p:spPr>
      </p:sp>
      <p:sp>
        <p:nvSpPr>
          <p:cNvPr id="98307" name="Rectangle 3"/>
          <p:cNvSpPr>
            <a:spLocks noGrp="1"/>
          </p:cNvSpPr>
          <p:nvPr>
            <p:ph type="body" idx="1"/>
          </p:nvPr>
        </p:nvSpPr>
        <p:spPr>
          <a:xfrm>
            <a:off x="679450" y="4689993"/>
            <a:ext cx="5438775" cy="4445228"/>
          </a:xfrm>
          <a:noFill/>
          <a:ln/>
        </p:spPr>
        <p:txBody>
          <a:bodyPr lIns="87938" tIns="43969" rIns="87938" bIns="43969"/>
          <a:lstStyle/>
          <a:p>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04775" y="736600"/>
            <a:ext cx="6588125" cy="3706813"/>
          </a:xfrm>
          <a:ln/>
        </p:spPr>
      </p:sp>
      <p:sp>
        <p:nvSpPr>
          <p:cNvPr id="98307" name="Rectangle 3"/>
          <p:cNvSpPr>
            <a:spLocks noGrp="1"/>
          </p:cNvSpPr>
          <p:nvPr>
            <p:ph type="body" idx="1"/>
          </p:nvPr>
        </p:nvSpPr>
        <p:spPr>
          <a:xfrm>
            <a:off x="679450" y="4689993"/>
            <a:ext cx="5438775" cy="4445228"/>
          </a:xfrm>
          <a:noFill/>
          <a:ln/>
        </p:spPr>
        <p:txBody>
          <a:bodyPr lIns="87938" tIns="43969" rIns="87938" bIns="43969"/>
          <a:lstStyle/>
          <a:p>
            <a:endParaRPr lang="zh-TW" altLang="en-US"/>
          </a:p>
        </p:txBody>
      </p:sp>
    </p:spTree>
    <p:extLst>
      <p:ext uri="{BB962C8B-B14F-4D97-AF65-F5344CB8AC3E}">
        <p14:creationId xmlns:p14="http://schemas.microsoft.com/office/powerpoint/2010/main" val="986694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74938" y="506413"/>
            <a:ext cx="4508500" cy="2536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1" y="6422291"/>
            <a:ext cx="4273550" cy="33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46" tIns="45573" rIns="91146" bIns="45573"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67</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6">
            <a:extLst>
              <a:ext uri="{FF2B5EF4-FFF2-40B4-BE49-F238E27FC236}">
                <a16:creationId xmlns:a16="http://schemas.microsoft.com/office/drawing/2014/main" id="{6491B4DC-1C75-4BFB-B0B0-9140A07D60C9}"/>
              </a:ext>
            </a:extLst>
          </p:cNvPr>
          <p:cNvSpPr txBox="1">
            <a:spLocks noGrp="1"/>
          </p:cNvSpPr>
          <p:nvPr/>
        </p:nvSpPr>
        <p:spPr bwMode="auto">
          <a:xfrm>
            <a:off x="5584826" y="6422291"/>
            <a:ext cx="4270375" cy="33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7" tIns="45515" rIns="91027" bIns="45515"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40A0FFB-E406-4A4E-9252-67A16120C2C4}" type="slidenum">
              <a:rPr kumimoji="0" lang="zh-TW" altLang="en-US" sz="1200">
                <a:latin typeface="Calibri" panose="020F0502020204030204" pitchFamily="34" charset="0"/>
              </a:rPr>
              <a:pPr algn="r" eaLnBrk="1" hangingPunct="1"/>
              <a:t>68</a:t>
            </a:fld>
            <a:endParaRPr kumimoji="0" lang="en-US" altLang="zh-TW" sz="1200">
              <a:latin typeface="Calibri" panose="020F0502020204030204" pitchFamily="34" charset="0"/>
            </a:endParaRPr>
          </a:p>
        </p:txBody>
      </p:sp>
      <p:sp>
        <p:nvSpPr>
          <p:cNvPr id="17411" name="投影片圖像版面配置區 1">
            <a:extLst>
              <a:ext uri="{FF2B5EF4-FFF2-40B4-BE49-F238E27FC236}">
                <a16:creationId xmlns:a16="http://schemas.microsoft.com/office/drawing/2014/main" id="{75DC4AD9-9B3D-4071-BF22-0C7BE05C3E2C}"/>
              </a:ext>
            </a:extLst>
          </p:cNvPr>
          <p:cNvSpPr>
            <a:spLocks noGrp="1" noRot="1" noChangeAspect="1" noTextEdit="1"/>
          </p:cNvSpPr>
          <p:nvPr>
            <p:ph type="sldImg"/>
          </p:nvPr>
        </p:nvSpPr>
        <p:spPr bwMode="auto">
          <a:xfrm>
            <a:off x="2674938" y="506413"/>
            <a:ext cx="4508500" cy="2536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備忘稿版面配置區 2">
            <a:extLst>
              <a:ext uri="{FF2B5EF4-FFF2-40B4-BE49-F238E27FC236}">
                <a16:creationId xmlns:a16="http://schemas.microsoft.com/office/drawing/2014/main" id="{C3067E39-C0DE-44CC-9B5E-65312EBA0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17413" name="投影片編號版面配置區 3">
            <a:extLst>
              <a:ext uri="{FF2B5EF4-FFF2-40B4-BE49-F238E27FC236}">
                <a16:creationId xmlns:a16="http://schemas.microsoft.com/office/drawing/2014/main" id="{FC2F8905-3747-42E5-8865-2A5611E44FA4}"/>
              </a:ext>
            </a:extLst>
          </p:cNvPr>
          <p:cNvSpPr txBox="1">
            <a:spLocks noGrp="1"/>
          </p:cNvSpPr>
          <p:nvPr/>
        </p:nvSpPr>
        <p:spPr bwMode="auto">
          <a:xfrm>
            <a:off x="5584826" y="6422291"/>
            <a:ext cx="4270375" cy="33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7" tIns="45515" rIns="91027" bIns="45515"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2EFA974-04BB-4B14-B0A4-01E5A91066D4}" type="slidenum">
              <a:rPr kumimoji="0" lang="en-US" altLang="zh-TW" sz="1200">
                <a:latin typeface="Calibri" panose="020F0502020204030204" pitchFamily="34" charset="0"/>
              </a:rPr>
              <a:pPr algn="r" eaLnBrk="1" hangingPunct="1"/>
              <a:t>68</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689993"/>
            <a:ext cx="5438775" cy="4443649"/>
          </a:xfrm>
          <a:noFill/>
          <a:ln/>
        </p:spPr>
        <p:txBody>
          <a:bodyPr lIns="95239" tIns="95239" rIns="95239" bIns="95239"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109538" y="741363"/>
            <a:ext cx="6578600" cy="37020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74938" y="506413"/>
            <a:ext cx="4508500" cy="2536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1" y="6422291"/>
            <a:ext cx="4273550" cy="33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46" tIns="45573" rIns="91146" bIns="45573"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69</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1" y="6422291"/>
            <a:ext cx="4273550" cy="33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46" tIns="45573" rIns="91146" bIns="45573"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70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104775" y="736600"/>
            <a:ext cx="6588125" cy="3706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689993"/>
            <a:ext cx="5438775" cy="44452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38" tIns="43969" rIns="87938" bIns="43969"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378407"/>
            <a:ext cx="2947988" cy="49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38" tIns="43969" rIns="87938" bIns="43969"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76</a:t>
            </a:fld>
            <a:endParaRPr kumimoji="0" lang="en-US" altLang="zh-TW"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編號版面配置區 6"/>
          <p:cNvSpPr txBox="1">
            <a:spLocks noGrp="1"/>
          </p:cNvSpPr>
          <p:nvPr/>
        </p:nvSpPr>
        <p:spPr bwMode="auto">
          <a:xfrm>
            <a:off x="3849688" y="9378406"/>
            <a:ext cx="2946400" cy="494265"/>
          </a:xfrm>
          <a:prstGeom prst="rect">
            <a:avLst/>
          </a:prstGeom>
          <a:noFill/>
          <a:ln w="9525">
            <a:noFill/>
            <a:miter lim="800000"/>
            <a:headEnd/>
            <a:tailEnd/>
          </a:ln>
        </p:spPr>
        <p:txBody>
          <a:bodyPr lIns="91122" tIns="45561" rIns="91122" bIns="45561" anchor="b"/>
          <a:lstStyle/>
          <a:p>
            <a:pPr algn="r" defTabSz="909880" eaLnBrk="1" hangingPunct="1"/>
            <a:fld id="{1834DC59-F89F-467A-87E3-021DE4C009C9}" type="slidenum">
              <a:rPr lang="zh-TW" altLang="en-US" sz="1200">
                <a:latin typeface="Arial" pitchFamily="34" charset="0"/>
              </a:rPr>
              <a:pPr algn="r" defTabSz="909880" eaLnBrk="1" hangingPunct="1"/>
              <a:t>87</a:t>
            </a:fld>
            <a:endParaRPr lang="en-US" altLang="zh-TW" sz="1200">
              <a:latin typeface="Arial" pitchFamily="34" charset="0"/>
            </a:endParaRPr>
          </a:p>
        </p:txBody>
      </p:sp>
      <p:sp>
        <p:nvSpPr>
          <p:cNvPr id="146435" name="投影片圖像版面配置區 1"/>
          <p:cNvSpPr>
            <a:spLocks noGrp="1" noRot="1" noChangeAspect="1" noChangeArrowheads="1" noTextEdit="1"/>
          </p:cNvSpPr>
          <p:nvPr>
            <p:ph type="sldImg"/>
          </p:nvPr>
        </p:nvSpPr>
        <p:spPr>
          <a:xfrm>
            <a:off x="111125" y="741363"/>
            <a:ext cx="6578600" cy="3702050"/>
          </a:xfrm>
          <a:ln/>
        </p:spPr>
      </p:sp>
      <p:sp>
        <p:nvSpPr>
          <p:cNvPr id="146436" name="備忘稿版面配置區 2"/>
          <p:cNvSpPr>
            <a:spLocks noGrp="1"/>
          </p:cNvSpPr>
          <p:nvPr>
            <p:ph type="body" idx="1"/>
          </p:nvPr>
        </p:nvSpPr>
        <p:spPr>
          <a:noFill/>
          <a:ln/>
        </p:spPr>
        <p:txBody>
          <a:bodyPr/>
          <a:lstStyle/>
          <a:p>
            <a:endParaRPr lang="zh-TW" altLang="en-US">
              <a:latin typeface="Arial" pitchFamily="34" charset="0"/>
            </a:endParaRPr>
          </a:p>
        </p:txBody>
      </p:sp>
      <p:sp>
        <p:nvSpPr>
          <p:cNvPr id="146437" name="投影片編號版面配置區 3"/>
          <p:cNvSpPr txBox="1">
            <a:spLocks noGrp="1"/>
          </p:cNvSpPr>
          <p:nvPr/>
        </p:nvSpPr>
        <p:spPr bwMode="auto">
          <a:xfrm>
            <a:off x="3849688" y="9378406"/>
            <a:ext cx="2946400" cy="494265"/>
          </a:xfrm>
          <a:prstGeom prst="rect">
            <a:avLst/>
          </a:prstGeom>
          <a:noFill/>
          <a:ln w="9525">
            <a:noFill/>
            <a:miter lim="800000"/>
            <a:headEnd/>
            <a:tailEnd/>
          </a:ln>
        </p:spPr>
        <p:txBody>
          <a:bodyPr lIns="91129" tIns="45565" rIns="91129" bIns="45565" anchor="b"/>
          <a:lstStyle/>
          <a:p>
            <a:pPr algn="r" defTabSz="908297" eaLnBrk="1" hangingPunct="1"/>
            <a:fld id="{2B1065ED-6C92-4F6E-B054-020D7CD153A9}" type="slidenum">
              <a:rPr lang="en-US" altLang="zh-TW" sz="1200">
                <a:latin typeface="Arial" pitchFamily="34" charset="0"/>
              </a:rPr>
              <a:pPr algn="r" defTabSz="908297" eaLnBrk="1" hangingPunct="1"/>
              <a:t>87</a:t>
            </a:fld>
            <a:endParaRPr lang="en-US" altLang="zh-TW" sz="120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09538" y="741363"/>
            <a:ext cx="6578600" cy="3702050"/>
          </a:xfrm>
          <a:ln/>
        </p:spPr>
      </p:sp>
      <p:sp>
        <p:nvSpPr>
          <p:cNvPr id="153603" name="Rectangle 3"/>
          <p:cNvSpPr>
            <a:spLocks noGrp="1" noChangeArrowheads="1"/>
          </p:cNvSpPr>
          <p:nvPr>
            <p:ph type="body" idx="1"/>
          </p:nvPr>
        </p:nvSpPr>
        <p:spPr>
          <a:xfrm>
            <a:off x="681038" y="4689993"/>
            <a:ext cx="5435600" cy="4443649"/>
          </a:xfrm>
          <a:noFill/>
          <a:ln/>
        </p:spPr>
        <p:txBody>
          <a:bodyPr lIns="91125" tIns="45563" rIns="91125" bIns="45563"/>
          <a:lstStyle/>
          <a:p>
            <a:pPr eaLnBrk="1" hangingPunct="1"/>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11125" y="741363"/>
            <a:ext cx="6578600" cy="3702050"/>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378406"/>
            <a:ext cx="2946400" cy="494265"/>
          </a:xfrm>
          <a:prstGeom prst="rect">
            <a:avLst/>
          </a:prstGeom>
          <a:noFill/>
          <a:ln w="9525">
            <a:noFill/>
            <a:miter lim="800000"/>
            <a:headEnd/>
            <a:tailEnd/>
          </a:ln>
        </p:spPr>
        <p:txBody>
          <a:bodyPr lIns="91122" tIns="45561" rIns="91122" bIns="45561" anchor="b"/>
          <a:lstStyle/>
          <a:p>
            <a:pPr algn="r" defTabSz="943110" eaLnBrk="1" hangingPunct="1"/>
            <a:fld id="{094EB6A5-F5CE-42C2-B342-4CB5B36674C5}" type="slidenum">
              <a:rPr lang="zh-TW" altLang="en-US" sz="1200">
                <a:latin typeface="Arial" pitchFamily="34" charset="0"/>
              </a:rPr>
              <a:pPr algn="r" defTabSz="943110" eaLnBrk="1" hangingPunct="1"/>
              <a:t>97</a:t>
            </a:fld>
            <a:endParaRPr lang="en-US" altLang="zh-TW" sz="120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11125" y="741363"/>
            <a:ext cx="6578600" cy="3702050"/>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378406"/>
            <a:ext cx="2946400" cy="494265"/>
          </a:xfrm>
          <a:prstGeom prst="rect">
            <a:avLst/>
          </a:prstGeom>
          <a:noFill/>
          <a:ln w="9525">
            <a:noFill/>
            <a:miter lim="800000"/>
            <a:headEnd/>
            <a:tailEnd/>
          </a:ln>
        </p:spPr>
        <p:txBody>
          <a:bodyPr lIns="91122" tIns="45561" rIns="91122" bIns="45561" anchor="b"/>
          <a:lstStyle/>
          <a:p>
            <a:pPr algn="r" defTabSz="943110" eaLnBrk="1" hangingPunct="1"/>
            <a:fld id="{11EB6DDB-28E7-4CE6-813B-EB098644F616}" type="slidenum">
              <a:rPr lang="zh-TW" altLang="en-US" sz="1200">
                <a:latin typeface="Arial" pitchFamily="34" charset="0"/>
              </a:rPr>
              <a:pPr algn="r" defTabSz="943110" eaLnBrk="1" hangingPunct="1"/>
              <a:t>100</a:t>
            </a:fld>
            <a:endParaRPr lang="en-US" altLang="zh-TW" sz="120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107950" y="736600"/>
            <a:ext cx="6586538" cy="3705225"/>
          </a:xfrm>
          <a:ln/>
        </p:spPr>
      </p:sp>
      <p:sp>
        <p:nvSpPr>
          <p:cNvPr id="164867" name="備忘稿版面配置區 2"/>
          <p:cNvSpPr>
            <a:spLocks noGrp="1"/>
          </p:cNvSpPr>
          <p:nvPr>
            <p:ph type="body" idx="1"/>
          </p:nvPr>
        </p:nvSpPr>
        <p:spPr>
          <a:xfrm>
            <a:off x="677863" y="4691573"/>
            <a:ext cx="5441950" cy="4443649"/>
          </a:xfrm>
          <a:noFill/>
          <a:ln/>
        </p:spPr>
        <p:txBody>
          <a:bodyPr lIns="94810" tIns="47405" rIns="94810" bIns="47405"/>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378406"/>
            <a:ext cx="2946400" cy="494265"/>
          </a:xfrm>
          <a:prstGeom prst="rect">
            <a:avLst/>
          </a:prstGeom>
          <a:noFill/>
          <a:ln w="9525">
            <a:noFill/>
            <a:miter lim="800000"/>
            <a:headEnd/>
            <a:tailEnd/>
          </a:ln>
        </p:spPr>
        <p:txBody>
          <a:bodyPr lIns="94810" tIns="47405" rIns="94810" bIns="47405" anchor="b"/>
          <a:lstStyle/>
          <a:p>
            <a:pPr algn="r" defTabSz="966847" eaLnBrk="1" hangingPunct="1"/>
            <a:fld id="{8032D4D3-6BF3-4093-AC0E-A7723551DE85}" type="slidenum">
              <a:rPr lang="zh-TW" altLang="en-US" sz="1200"/>
              <a:pPr algn="r" defTabSz="966847" eaLnBrk="1" hangingPunct="1"/>
              <a:t>101</a:t>
            </a:fld>
            <a:endParaRPr lang="en-US" altLang="zh-TW"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FC0DD76-2BC7-4EF2-B122-70B4CBF1162D}" type="slidenum">
              <a:rPr lang="zh-CN" altLang="en-US" smtClean="0"/>
              <a:t>103</a:t>
            </a:fld>
            <a:endParaRPr lang="zh-CN" altLang="en-US"/>
          </a:p>
        </p:txBody>
      </p:sp>
    </p:spTree>
    <p:extLst>
      <p:ext uri="{BB962C8B-B14F-4D97-AF65-F5344CB8AC3E}">
        <p14:creationId xmlns:p14="http://schemas.microsoft.com/office/powerpoint/2010/main" val="2586089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FC0DD76-2BC7-4EF2-B122-70B4CBF1162D}" type="slidenum">
              <a:rPr lang="zh-CN" altLang="en-US" smtClean="0"/>
              <a:t>104</a:t>
            </a:fld>
            <a:endParaRPr lang="zh-CN" altLang="en-US"/>
          </a:p>
        </p:txBody>
      </p:sp>
    </p:spTree>
    <p:extLst>
      <p:ext uri="{BB962C8B-B14F-4D97-AF65-F5344CB8AC3E}">
        <p14:creationId xmlns:p14="http://schemas.microsoft.com/office/powerpoint/2010/main" val="303805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689993"/>
            <a:ext cx="5438775" cy="4443649"/>
          </a:xfrm>
          <a:noFill/>
          <a:ln/>
        </p:spPr>
        <p:txBody>
          <a:bodyPr lIns="95239" tIns="95239" rIns="95239" bIns="95239"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109538" y="741363"/>
            <a:ext cx="6578600" cy="37020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76525" y="506413"/>
            <a:ext cx="4508500" cy="2536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11935"/>
            <a:ext cx="7891462" cy="30429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46" tIns="47224" rIns="94446" bIns="47224"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104775" y="736600"/>
            <a:ext cx="6588125" cy="3706813"/>
          </a:xfrm>
          <a:ln/>
        </p:spPr>
      </p:sp>
      <p:sp>
        <p:nvSpPr>
          <p:cNvPr id="191491" name="備忘稿版面配置區 2"/>
          <p:cNvSpPr>
            <a:spLocks noGrp="1"/>
          </p:cNvSpPr>
          <p:nvPr>
            <p:ph type="body" idx="1"/>
          </p:nvPr>
        </p:nvSpPr>
        <p:spPr>
          <a:xfrm>
            <a:off x="679450" y="4689993"/>
            <a:ext cx="5438775" cy="4445228"/>
          </a:xfrm>
          <a:noFill/>
          <a:ln/>
        </p:spPr>
        <p:txBody>
          <a:bodyPr lIns="87938" tIns="43969" rIns="87938" bIns="43969"/>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38" tIns="43969" rIns="87938" bIns="43969" anchor="b"/>
          <a:lstStyle/>
          <a:p>
            <a:pPr algn="r" eaLnBrk="1" hangingPunct="1"/>
            <a:fld id="{C0FBEC63-D9ED-4A19-8068-A0E01217CDE0}" type="slidenum">
              <a:rPr kumimoji="0" lang="zh-TW" altLang="en-US" sz="1200"/>
              <a:pPr algn="r" eaLnBrk="1" hangingPunct="1"/>
              <a:t>114</a:t>
            </a:fld>
            <a:endParaRPr kumimoji="0" lang="en-US" altLang="zh-TW"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378407"/>
            <a:ext cx="2946400" cy="492686"/>
          </a:xfrm>
          <a:prstGeom prst="rect">
            <a:avLst/>
          </a:prstGeom>
          <a:noFill/>
          <a:ln w="9525">
            <a:noFill/>
            <a:miter lim="800000"/>
            <a:headEnd/>
            <a:tailEnd/>
          </a:ln>
        </p:spPr>
        <p:txBody>
          <a:bodyPr lIns="88035" tIns="44017" rIns="88035" bIns="44017" anchor="b"/>
          <a:lstStyle/>
          <a:p>
            <a:pPr algn="r" eaLnBrk="1" hangingPunct="1"/>
            <a:fld id="{549133A7-DADE-478E-A5FE-1407FF3DFE57}" type="slidenum">
              <a:rPr lang="zh-TW" altLang="en-US" sz="1200">
                <a:latin typeface="Arial" pitchFamily="34" charset="0"/>
              </a:rPr>
              <a:pPr algn="r" eaLnBrk="1" hangingPunct="1"/>
              <a:t>115</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104775" y="736600"/>
            <a:ext cx="6588125" cy="3706813"/>
          </a:xfrm>
          <a:ln/>
        </p:spPr>
      </p:sp>
      <p:sp>
        <p:nvSpPr>
          <p:cNvPr id="193540" name="備忘稿版面配置區 2"/>
          <p:cNvSpPr>
            <a:spLocks noGrp="1"/>
          </p:cNvSpPr>
          <p:nvPr>
            <p:ph type="body" idx="1"/>
          </p:nvPr>
        </p:nvSpPr>
        <p:spPr>
          <a:xfrm>
            <a:off x="679450" y="4689993"/>
            <a:ext cx="5438775" cy="4445228"/>
          </a:xfrm>
          <a:noFill/>
          <a:ln/>
        </p:spPr>
        <p:txBody>
          <a:bodyPr lIns="88035" tIns="44017" rIns="88035" bIns="44017"/>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378407"/>
            <a:ext cx="2946400" cy="492686"/>
          </a:xfrm>
          <a:prstGeom prst="rect">
            <a:avLst/>
          </a:prstGeom>
          <a:noFill/>
          <a:ln w="9525">
            <a:noFill/>
            <a:miter lim="800000"/>
            <a:headEnd/>
            <a:tailEnd/>
          </a:ln>
        </p:spPr>
        <p:txBody>
          <a:bodyPr lIns="87920" tIns="43961" rIns="87920" bIns="43961" anchor="b"/>
          <a:lstStyle/>
          <a:p>
            <a:pPr algn="r" defTabSz="909880" eaLnBrk="1" hangingPunct="1"/>
            <a:fld id="{A63B1124-1833-4DB8-BF9B-2C3A73440A50}" type="slidenum">
              <a:rPr lang="en-US" altLang="zh-TW" sz="1200">
                <a:latin typeface="Arial" pitchFamily="34" charset="0"/>
              </a:rPr>
              <a:pPr algn="r" defTabSz="909880" eaLnBrk="1" hangingPunct="1"/>
              <a:t>115</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689993"/>
            <a:ext cx="5438775" cy="4443649"/>
          </a:xfrm>
          <a:noFill/>
          <a:ln/>
        </p:spPr>
        <p:txBody>
          <a:bodyPr lIns="95239" tIns="95239" rIns="95239" bIns="95239"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109538" y="741363"/>
            <a:ext cx="6578600" cy="37020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06363" y="736600"/>
            <a:ext cx="6588125" cy="3706813"/>
          </a:xfrm>
          <a:ln/>
        </p:spPr>
      </p:sp>
      <p:sp>
        <p:nvSpPr>
          <p:cNvPr id="18435" name="Rectangle 3"/>
          <p:cNvSpPr>
            <a:spLocks noGrp="1"/>
          </p:cNvSpPr>
          <p:nvPr>
            <p:ph type="body" idx="1"/>
          </p:nvPr>
        </p:nvSpPr>
        <p:spPr>
          <a:xfrm>
            <a:off x="679450" y="4689993"/>
            <a:ext cx="5438775" cy="4445228"/>
          </a:xfrm>
          <a:noFill/>
          <a:ln/>
        </p:spPr>
        <p:txBody>
          <a:bodyPr lIns="87938" tIns="43969" rIns="87938" bIns="43969"/>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111125" y="741363"/>
            <a:ext cx="6578600" cy="3702050"/>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378406"/>
            <a:ext cx="2946400" cy="494265"/>
          </a:xfrm>
          <a:prstGeom prst="rect">
            <a:avLst/>
          </a:prstGeom>
          <a:noFill/>
          <a:ln w="9525">
            <a:noFill/>
            <a:miter lim="800000"/>
            <a:headEnd/>
            <a:tailEnd/>
          </a:ln>
        </p:spPr>
        <p:txBody>
          <a:bodyPr lIns="91122" tIns="45561" rIns="91122" bIns="45561" anchor="b"/>
          <a:lstStyle/>
          <a:p>
            <a:pPr algn="r" defTabSz="909880"/>
            <a:fld id="{6DA0FA14-5320-4F7A-8A74-CCEDCA5E6E46}" type="slidenum">
              <a:rPr lang="zh-TW" altLang="en-US" sz="1200">
                <a:latin typeface="Arial" pitchFamily="34" charset="0"/>
              </a:rPr>
              <a:pPr algn="r" defTabSz="909880"/>
              <a:t>19</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111125" y="741363"/>
            <a:ext cx="6578600" cy="3702050"/>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20</a:t>
            </a:fld>
            <a:endParaRPr lang="en-US"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111125" y="741363"/>
            <a:ext cx="6578600" cy="3702050"/>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378406"/>
            <a:ext cx="2946400" cy="494265"/>
          </a:xfrm>
          <a:prstGeom prst="rect">
            <a:avLst/>
          </a:prstGeom>
          <a:noFill/>
          <a:ln w="9525">
            <a:noFill/>
            <a:miter lim="800000"/>
            <a:headEnd/>
            <a:tailEnd/>
          </a:ln>
        </p:spPr>
        <p:txBody>
          <a:bodyPr lIns="91122" tIns="45561" rIns="91122" bIns="45561" anchor="b"/>
          <a:lstStyle/>
          <a:p>
            <a:pPr algn="r" defTabSz="909880" eaLnBrk="1" hangingPunct="1"/>
            <a:fld id="{305BFFDD-810B-4A47-9CEF-CDF0816B7C1C}" type="slidenum">
              <a:rPr lang="zh-TW" altLang="en-US" sz="1200">
                <a:latin typeface="Arial" pitchFamily="34" charset="0"/>
              </a:rPr>
              <a:pPr algn="r" defTabSz="909880" eaLnBrk="1" hangingPunct="1"/>
              <a:t>21</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2022/12/13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2022/12/13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2022/12/13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2022/12/13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2022/12/13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2022/12/13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2022/12/13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2022/12/13</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2022/12/13</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2022/12/13</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2022/12/13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2022/12/13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2022/12/13</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28.svg"/><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fif"/></Relationships>
</file>

<file path=ppt/slides/_rels/slide10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39.xml"/><Relationship Id="rId7"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40.xml"/><Relationship Id="rId7" Type="http://schemas.openxmlformats.org/officeDocument/2006/relationships/image" Target="../media/image104.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03.png"/><Relationship Id="rId5" Type="http://schemas.openxmlformats.org/officeDocument/2006/relationships/image" Target="../media/image78.png"/><Relationship Id="rId4" Type="http://schemas.openxmlformats.org/officeDocument/2006/relationships/image" Target="../media/image77.png"/></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87.xml"/><Relationship Id="rId3" Type="http://schemas.openxmlformats.org/officeDocument/2006/relationships/slide" Target="slide3.xml"/><Relationship Id="rId7" Type="http://schemas.openxmlformats.org/officeDocument/2006/relationships/slide" Target="slide6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46.xml"/><Relationship Id="rId5" Type="http://schemas.openxmlformats.org/officeDocument/2006/relationships/slide" Target="slide19.xml"/><Relationship Id="rId10" Type="http://schemas.openxmlformats.org/officeDocument/2006/relationships/slide" Target="slide116.xml"/><Relationship Id="rId4" Type="http://schemas.openxmlformats.org/officeDocument/2006/relationships/slide" Target="slide7.xml"/><Relationship Id="rId9" Type="http://schemas.openxmlformats.org/officeDocument/2006/relationships/slide" Target="slide109.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78.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87.xml.rels><?xml version="1.0" encoding="UTF-8" standalone="yes"?>
<Relationships xmlns="http://schemas.openxmlformats.org/package/2006/relationships"><Relationship Id="rId3" Type="http://schemas.openxmlformats.org/officeDocument/2006/relationships/hyperlink" Target="http://12basic.edu.tw/Detail.php?LevelNo=229"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0"/>
            <a:ext cx="12192000" cy="6878690"/>
          </a:xfrm>
          <a:prstGeom prst="rect">
            <a:avLst/>
          </a:prstGeom>
          <a:noFill/>
          <a:ln w="9525">
            <a:noFill/>
            <a:miter lim="800000"/>
            <a:headEnd/>
            <a:tailEnd/>
          </a:ln>
        </p:spPr>
      </p:pic>
      <p:sp>
        <p:nvSpPr>
          <p:cNvPr id="4" name="文字方塊 3"/>
          <p:cNvSpPr txBox="1">
            <a:spLocks noChangeArrowheads="1"/>
          </p:cNvSpPr>
          <p:nvPr/>
        </p:nvSpPr>
        <p:spPr bwMode="auto">
          <a:xfrm>
            <a:off x="5304963" y="1340768"/>
            <a:ext cx="5400675" cy="1371600"/>
          </a:xfrm>
          <a:prstGeom prst="rect">
            <a:avLst/>
          </a:prstGeom>
          <a:noFill/>
          <a:ln w="9525">
            <a:noFill/>
            <a:miter lim="800000"/>
            <a:headEnd/>
            <a:tailEnd/>
          </a:ln>
        </p:spPr>
        <p:txBody>
          <a:bodyPr>
            <a:spAutoFit/>
          </a:bodyPr>
          <a:lstStyle/>
          <a:p>
            <a:r>
              <a:rPr lang="zh-TW" altLang="en-US" sz="4200" b="1" dirty="0">
                <a:solidFill>
                  <a:srgbClr val="0066FF"/>
                </a:solidFill>
                <a:latin typeface="微軟正黑體" panose="020B0604030504040204" pitchFamily="34" charset="-120"/>
                <a:ea typeface="微軟正黑體" panose="020B0604030504040204" pitchFamily="34" charset="-120"/>
              </a:rPr>
              <a:t>如何協助孩子進入心目中理想的第一志願</a:t>
            </a:r>
          </a:p>
        </p:txBody>
      </p:sp>
      <p:pic>
        <p:nvPicPr>
          <p:cNvPr id="2" name="圖片 1"/>
          <p:cNvPicPr>
            <a:picLocks noChangeAspect="1"/>
          </p:cNvPicPr>
          <p:nvPr/>
        </p:nvPicPr>
        <p:blipFill>
          <a:blip r:embed="rId3"/>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4"/>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5"/>
          <a:srcRect/>
          <a:stretch>
            <a:fillRect/>
          </a:stretch>
        </p:blipFill>
        <p:spPr bwMode="auto">
          <a:xfrm>
            <a:off x="1785443" y="1844736"/>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298245" y="2652752"/>
            <a:ext cx="6484516" cy="2800767"/>
          </a:xfrm>
          <a:prstGeom prst="rect">
            <a:avLst/>
          </a:prstGeom>
          <a:noFill/>
          <a:ln w="9525">
            <a:noFill/>
            <a:miter lim="800000"/>
            <a:headEnd/>
            <a:tailEnd/>
          </a:ln>
        </p:spPr>
        <p:txBody>
          <a:bodyPr wrap="square">
            <a:spAutoFit/>
          </a:bodyPr>
          <a:lstStyle/>
          <a:p>
            <a:pPr>
              <a:lnSpc>
                <a:spcPct val="150000"/>
              </a:lnSpc>
            </a:pPr>
            <a:r>
              <a:rPr lang="zh-TW" altLang="en-US" dirty="0">
                <a:latin typeface="微軟正黑體" panose="020B0604030504040204" pitchFamily="34" charset="-120"/>
                <a:ea typeface="微軟正黑體" panose="020B0604030504040204" pitchFamily="34" charset="-120"/>
              </a:rPr>
              <a:t>主講人</a:t>
            </a:r>
            <a:r>
              <a:rPr lang="zh-TW" altLang="en-US" dirty="0" smtClean="0">
                <a:latin typeface="微軟正黑體" panose="020B0604030504040204" pitchFamily="34" charset="-120"/>
                <a:ea typeface="微軟正黑體" panose="020B0604030504040204" pitchFamily="34" charset="-120"/>
              </a:rPr>
              <a:t>：李宗華  </a:t>
            </a:r>
            <a:endParaRPr lang="en-US" altLang="zh-TW" dirty="0" smtClean="0">
              <a:latin typeface="微軟正黑體" panose="020B0604030504040204" pitchFamily="34" charset="-120"/>
              <a:ea typeface="微軟正黑體" panose="020B0604030504040204" pitchFamily="34" charset="-120"/>
            </a:endParaRPr>
          </a:p>
          <a:p>
            <a:pPr>
              <a:lnSpc>
                <a:spcPct val="150000"/>
              </a:lnSpc>
            </a:pPr>
            <a:r>
              <a:rPr lang="en-US" altLang="zh-TW" dirty="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              啟英高中 </a:t>
            </a:r>
            <a:r>
              <a:rPr lang="zh-TW" altLang="en-US" dirty="0" smtClean="0">
                <a:latin typeface="微軟正黑體" panose="020B0604030504040204" pitchFamily="34" charset="-120"/>
                <a:ea typeface="微軟正黑體" panose="020B0604030504040204" pitchFamily="34" charset="-120"/>
              </a:rPr>
              <a:t>實習組 組長</a:t>
            </a:r>
            <a:endParaRPr lang="en-US" altLang="zh-TW" dirty="0" smtClean="0">
              <a:latin typeface="微軟正黑體" panose="020B0604030504040204" pitchFamily="34" charset="-120"/>
              <a:ea typeface="微軟正黑體" panose="020B0604030504040204" pitchFamily="34" charset="-120"/>
            </a:endParaRPr>
          </a:p>
          <a:p>
            <a:pPr>
              <a:lnSpc>
                <a:spcPct val="150000"/>
              </a:lnSpc>
            </a:pPr>
            <a:r>
              <a:rPr lang="zh-TW" altLang="en-US" dirty="0">
                <a:latin typeface="微軟正黑體" panose="020B0604030504040204" pitchFamily="34" charset="-120"/>
                <a:ea typeface="微軟正黑體" panose="020B0604030504040204" pitchFamily="34" charset="-120"/>
              </a:rPr>
              <a:t>時    間</a:t>
            </a:r>
            <a:r>
              <a:rPr lang="zh-TW" altLang="en-US" dirty="0" smtClean="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111</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12</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16</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par>
                                <p:cTn id="68" presetID="53" presetClass="entr" presetSubtype="16" fill="hold" grpId="1" nodeType="withEffect">
                                  <p:stCondLst>
                                    <p:cond delay="0"/>
                                  </p:stCondLst>
                                  <p:childTnLst>
                                    <p:set>
                                      <p:cBhvr>
                                        <p:cTn id="69" dur="1" fill="hold">
                                          <p:stCondLst>
                                            <p:cond delay="0"/>
                                          </p:stCondLst>
                                        </p:cTn>
                                        <p:tgtEl>
                                          <p:spTgt spid="6">
                                            <p:txEl>
                                              <p:pRg st="1" end="1"/>
                                            </p:txEl>
                                          </p:spTgt>
                                        </p:tgtEl>
                                        <p:attrNameLst>
                                          <p:attrName>style.visibility</p:attrName>
                                        </p:attrNameLst>
                                      </p:cBhvr>
                                      <p:to>
                                        <p:strVal val="visible"/>
                                      </p:to>
                                    </p:set>
                                    <p:anim calcmode="lin" valueType="num">
                                      <p:cBhvr>
                                        <p:cTn id="7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7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72" dur="500"/>
                                        <p:tgtEl>
                                          <p:spTgt spid="6">
                                            <p:txEl>
                                              <p:pRg st="1" end="1"/>
                                            </p:txEl>
                                          </p:spTgt>
                                        </p:tgtEl>
                                      </p:cBhvr>
                                    </p:animEffect>
                                  </p:childTnLst>
                                </p:cTn>
                              </p:par>
                              <p:par>
                                <p:cTn id="73" presetID="53" presetClass="entr" presetSubtype="16" fill="hold" grpId="1" nodeType="withEffect">
                                  <p:stCondLst>
                                    <p:cond delay="0"/>
                                  </p:stCondLst>
                                  <p:childTnLst>
                                    <p:set>
                                      <p:cBhvr>
                                        <p:cTn id="74" dur="1" fill="hold">
                                          <p:stCondLst>
                                            <p:cond delay="0"/>
                                          </p:stCondLst>
                                        </p:cTn>
                                        <p:tgtEl>
                                          <p:spTgt spid="6">
                                            <p:txEl>
                                              <p:pRg st="2" end="2"/>
                                            </p:txEl>
                                          </p:spTgt>
                                        </p:tgtEl>
                                        <p:attrNameLst>
                                          <p:attrName>style.visibility</p:attrName>
                                        </p:attrNameLst>
                                      </p:cBhvr>
                                      <p:to>
                                        <p:strVal val="visible"/>
                                      </p:to>
                                    </p:set>
                                    <p:anim calcmode="lin" valueType="num">
                                      <p:cBhvr>
                                        <p:cTn id="7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7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10</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2543283" y="1486516"/>
            <a:ext cx="6573254" cy="5317426"/>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10</a:t>
            </a:fld>
            <a:endParaRPr kumimoji="0" lang="en-US" altLang="zh-TW" sz="900">
              <a:solidFill>
                <a:srgbClr val="0C3226"/>
              </a:solidFill>
              <a:latin typeface="Verdana" pitchFamily="34" charset="0"/>
              <a:ea typeface="微軟正黑體" pitchFamily="34" charset="-120"/>
            </a:endParaRPr>
          </a:p>
        </p:txBody>
      </p:sp>
      <p:sp>
        <p:nvSpPr>
          <p:cNvPr id="5"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0066FF"/>
                </a:solidFill>
                <a:latin typeface="微軟正黑體" panose="020B0604030504040204" pitchFamily="34" charset="-120"/>
                <a:ea typeface="微軟正黑體" panose="020B0604030504040204" pitchFamily="34" charset="-120"/>
              </a:rPr>
              <a:t>我們是否能給孩子最適合的建議？</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dirty="0">
                  <a:solidFill>
                    <a:schemeClr val="tx1"/>
                  </a:solidFill>
                  <a:latin typeface="微軟正黑體" panose="020B0604030504040204" pitchFamily="34" charset="-120"/>
                  <a:ea typeface="微軟正黑體" panose="020B0604030504040204" pitchFamily="34" charset="-120"/>
                </a:rPr>
                <a:t>  33</a:t>
              </a:r>
              <a:r>
                <a:rPr kumimoji="0" lang="zh-TW" altLang="en-US" dirty="0">
                  <a:solidFill>
                    <a:schemeClr val="tx1"/>
                  </a:solidFill>
                  <a:latin typeface="微軟正黑體" panose="020B0604030504040204" pitchFamily="34" charset="-120"/>
                  <a:ea typeface="微軟正黑體" panose="020B0604030504040204" pitchFamily="34"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微軟正黑體" panose="020B0604030504040204" pitchFamily="34" charset="-120"/>
                  <a:ea typeface="微軟正黑體" panose="020B0604030504040204" pitchFamily="34"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1183853573"/>
              </p:ext>
            </p:extLst>
          </p:nvPr>
        </p:nvGraphicFramePr>
        <p:xfrm>
          <a:off x="1415480" y="1739097"/>
          <a:ext cx="9613478" cy="4465091"/>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精熟每科</a:t>
                      </a:r>
                      <a:r>
                        <a:rPr kumimoji="0" lang="en-US" altLang="zh-TW" sz="2800" b="1" i="0" u="none" strike="noStrike" cap="none" normalizeH="0" baseline="0" dirty="0">
                          <a:ln>
                            <a:noFill/>
                          </a:ln>
                          <a:solidFill>
                            <a:srgbClr val="0066FF"/>
                          </a:solidFill>
                          <a:effectLst/>
                          <a:latin typeface="微軟正黑體" panose="020B0604030504040204" pitchFamily="34" charset="-120"/>
                          <a:ea typeface="微軟正黑體" panose="020B0604030504040204" pitchFamily="34" charset="-120"/>
                          <a:cs typeface="BiauKai"/>
                        </a:rPr>
                        <a:t>6</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分</a:t>
                      </a:r>
                      <a:endPar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基礎每科</a:t>
                      </a:r>
                      <a:r>
                        <a:rPr kumimoji="0" lang="en-US" altLang="zh-TW" sz="2800" b="1" i="0" u="none" strike="noStrike" cap="none" normalizeH="0" baseline="0" dirty="0">
                          <a:ln>
                            <a:noFill/>
                          </a:ln>
                          <a:solidFill>
                            <a:srgbClr val="0066FF"/>
                          </a:solidFill>
                          <a:effectLst/>
                          <a:latin typeface="微軟正黑體" panose="020B0604030504040204" pitchFamily="34" charset="-120"/>
                          <a:ea typeface="微軟正黑體" panose="020B0604030504040204" pitchFamily="34" charset="-120"/>
                          <a:cs typeface="BiauKai"/>
                        </a:rPr>
                        <a:t>4</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分</a:t>
                      </a:r>
                      <a:endPar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待加強每科</a:t>
                      </a:r>
                      <a:r>
                        <a:rPr kumimoji="0" lang="en-US" altLang="zh-TW" sz="2800" b="1" i="0" u="none" strike="noStrike" cap="none" normalizeH="0" baseline="0" dirty="0">
                          <a:ln>
                            <a:noFill/>
                          </a:ln>
                          <a:solidFill>
                            <a:srgbClr val="0066FF"/>
                          </a:solidFill>
                          <a:effectLst/>
                          <a:latin typeface="微軟正黑體" panose="020B0604030504040204" pitchFamily="34" charset="-120"/>
                          <a:ea typeface="微軟正黑體" panose="020B0604030504040204" pitchFamily="34" charset="-120"/>
                          <a:cs typeface="BiauKai"/>
                        </a:rPr>
                        <a:t>2</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單科上限</a:t>
                      </a:r>
                      <a:r>
                        <a:rPr kumimoji="0" lang="en-US" altLang="zh-TW"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6</a:t>
                      </a:r>
                      <a:r>
                        <a:rPr kumimoji="0" lang="zh-TW" altLang="en-US"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分，五科</a:t>
                      </a:r>
                      <a:r>
                        <a:rPr kumimoji="0" lang="en-US" altLang="zh-TW"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a:t>
                      </a:r>
                      <a:r>
                        <a:rPr kumimoji="0" lang="zh-TW" altLang="en-US"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國文、數學、英語、社會、自然</a:t>
                      </a:r>
                      <a:r>
                        <a:rPr kumimoji="0" lang="en-US" altLang="zh-TW"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a:t>
                      </a:r>
                      <a:r>
                        <a:rPr kumimoji="0" lang="zh-TW" altLang="en-US"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上限</a:t>
                      </a:r>
                      <a:r>
                        <a:rPr kumimoji="0" lang="en-US" altLang="zh-TW" sz="3200" b="1" i="0" u="none" strike="noStrike" cap="none" normalizeH="0" baseline="0" dirty="0">
                          <a:ln>
                            <a:noFill/>
                          </a:ln>
                          <a:solidFill>
                            <a:srgbClr val="339933"/>
                          </a:solidFill>
                          <a:effectLst/>
                          <a:latin typeface="微軟正黑體" panose="020B0604030504040204" pitchFamily="34" charset="-120"/>
                          <a:ea typeface="微軟正黑體" panose="020B0604030504040204" pitchFamily="34" charset="-120"/>
                          <a:cs typeface="BiauKai"/>
                        </a:rPr>
                        <a:t>30</a:t>
                      </a:r>
                      <a:r>
                        <a:rPr kumimoji="0" lang="zh-TW" altLang="en-US"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寫作測驗</a:t>
                      </a:r>
                      <a:endPar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4</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BiauKai"/>
                        </a:rPr>
                        <a:t>、</a:t>
                      </a:r>
                      <a:r>
                        <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5</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a:t>
                      </a:r>
                      <a:r>
                        <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6</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級分給</a:t>
                      </a:r>
                      <a:r>
                        <a:rPr kumimoji="0" lang="en-US" altLang="zh-TW" sz="2800" b="1" i="0" u="none" strike="noStrike" cap="none" normalizeH="0" baseline="0" dirty="0">
                          <a:ln>
                            <a:noFill/>
                          </a:ln>
                          <a:solidFill>
                            <a:srgbClr val="0066FF"/>
                          </a:solidFill>
                          <a:effectLst/>
                          <a:latin typeface="微軟正黑體" panose="020B0604030504040204" pitchFamily="34" charset="-120"/>
                          <a:ea typeface="微軟正黑體" panose="020B0604030504040204" pitchFamily="34" charset="-120"/>
                          <a:cs typeface="BiauKai"/>
                        </a:rPr>
                        <a:t>3</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分</a:t>
                      </a:r>
                      <a:endPar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2</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a:t>
                      </a:r>
                      <a:r>
                        <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3</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級分給</a:t>
                      </a:r>
                      <a:r>
                        <a:rPr kumimoji="0" lang="en-US" altLang="zh-TW" sz="2800" b="1" i="0" u="none" strike="noStrike" cap="none" normalizeH="0" baseline="0" dirty="0">
                          <a:ln>
                            <a:noFill/>
                          </a:ln>
                          <a:solidFill>
                            <a:srgbClr val="0066FF"/>
                          </a:solidFill>
                          <a:effectLst/>
                          <a:latin typeface="微軟正黑體" panose="020B0604030504040204" pitchFamily="34" charset="-120"/>
                          <a:ea typeface="微軟正黑體" panose="020B0604030504040204" pitchFamily="34" charset="-120"/>
                          <a:cs typeface="BiauKai"/>
                        </a:rPr>
                        <a:t>2</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分</a:t>
                      </a:r>
                      <a:endPar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1</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級分給</a:t>
                      </a:r>
                      <a:r>
                        <a:rPr kumimoji="0" lang="en-US" altLang="zh-TW" sz="2800" b="1" i="0" u="none" strike="noStrike" cap="none" normalizeH="0" baseline="0" dirty="0">
                          <a:ln>
                            <a:noFill/>
                          </a:ln>
                          <a:solidFill>
                            <a:srgbClr val="0066FF"/>
                          </a:solidFill>
                          <a:effectLst/>
                          <a:latin typeface="微軟正黑體" panose="020B0604030504040204" pitchFamily="34" charset="-120"/>
                          <a:ea typeface="微軟正黑體" panose="020B0604030504040204" pitchFamily="34" charset="-120"/>
                          <a:cs typeface="BiauKai"/>
                        </a:rPr>
                        <a:t>1</a:t>
                      </a:r>
                      <a:r>
                        <a:rPr kumimoji="0" lang="zh-TW" altLang="en-US" sz="2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滿分</a:t>
                      </a:r>
                      <a:r>
                        <a:rPr kumimoji="0" lang="en-US" altLang="zh-TW" sz="3200" b="1" i="0" u="none" strike="noStrike" cap="none" normalizeH="0" baseline="0" dirty="0">
                          <a:ln>
                            <a:noFill/>
                          </a:ln>
                          <a:solidFill>
                            <a:srgbClr val="0066FF"/>
                          </a:solidFill>
                          <a:effectLst/>
                          <a:latin typeface="微軟正黑體" panose="020B0604030504040204" pitchFamily="34" charset="-120"/>
                          <a:ea typeface="微軟正黑體" panose="020B0604030504040204" pitchFamily="34" charset="-120"/>
                          <a:cs typeface="BiauKai"/>
                        </a:rPr>
                        <a:t>3</a:t>
                      </a:r>
                      <a:r>
                        <a:rPr kumimoji="0" lang="zh-TW" altLang="en-US" sz="2800" b="0" i="0" u="none" strike="noStrike" cap="none" normalizeH="0" baseline="0" dirty="0">
                          <a:ln>
                            <a:noFill/>
                          </a:ln>
                          <a:solidFill>
                            <a:srgbClr val="660066"/>
                          </a:solidFill>
                          <a:effectLst/>
                          <a:latin typeface="微軟正黑體" panose="020B0604030504040204" pitchFamily="34" charset="-120"/>
                          <a:ea typeface="微軟正黑體" panose="020B0604030504040204" pitchFamily="34"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extLst>
              <p:ext uri="{D42A27DB-BD31-4B8C-83A1-F6EECF244321}">
                <p14:modId xmlns:p14="http://schemas.microsoft.com/office/powerpoint/2010/main" val="3841685566"/>
              </p:ext>
            </p:extLst>
          </p:nvPr>
        </p:nvGraphicFramePr>
        <p:xfrm>
          <a:off x="1684338" y="1196752"/>
          <a:ext cx="8372102" cy="4873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微軟正黑體" panose="020B0604030504040204" pitchFamily="34" charset="-120"/>
                <a:ea typeface="微軟正黑體" panose="020B0604030504040204" pitchFamily="34"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微軟正黑體" panose="020B0604030504040204" pitchFamily="34" charset="-120"/>
                <a:ea typeface="微軟正黑體" panose="020B0604030504040204" pitchFamily="34"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微軟正黑體" panose="020B0604030504040204" pitchFamily="34" charset="-120"/>
                <a:ea typeface="微軟正黑體" panose="020B0604030504040204" pitchFamily="34"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微軟正黑體" panose="020B0604030504040204" pitchFamily="34" charset="-120"/>
                <a:ea typeface="微軟正黑體" panose="020B0604030504040204" pitchFamily="34"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微軟正黑體" panose="020B0604030504040204" pitchFamily="34" charset="-120"/>
                <a:ea typeface="微軟正黑體" panose="020B0604030504040204" pitchFamily="34"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微軟正黑體" panose="020B0604030504040204" pitchFamily="34" charset="-120"/>
                <a:ea typeface="微軟正黑體" panose="020B0604030504040204" pitchFamily="34"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微軟正黑體" panose="020B0604030504040204" pitchFamily="34" charset="-120"/>
                <a:ea typeface="微軟正黑體" panose="020B0604030504040204" pitchFamily="34"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微軟正黑體" panose="020B0604030504040204" pitchFamily="34" charset="-120"/>
                <a:ea typeface="微軟正黑體" panose="020B0604030504040204" pitchFamily="34"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graphicFrame>
        <p:nvGraphicFramePr>
          <p:cNvPr id="28726" name="Group 54"/>
          <p:cNvGraphicFramePr>
            <a:graphicFrameLocks noGrp="1"/>
          </p:cNvGraphicFramePr>
          <p:nvPr>
            <p:extLst>
              <p:ext uri="{D42A27DB-BD31-4B8C-83A1-F6EECF244321}">
                <p14:modId xmlns:p14="http://schemas.microsoft.com/office/powerpoint/2010/main" val="1217353865"/>
              </p:ext>
            </p:extLst>
          </p:nvPr>
        </p:nvGraphicFramePr>
        <p:xfrm>
          <a:off x="940866" y="5885243"/>
          <a:ext cx="6108699" cy="952500"/>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等級</a:t>
                      </a:r>
                      <a:r>
                        <a:rPr kumimoji="0" lang="en-US" altLang="zh-TW" sz="1800" b="1"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
                      </a:r>
                      <a:br>
                        <a:rPr kumimoji="0" lang="en-US" altLang="zh-TW" sz="1800" b="1"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A++</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A+</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A</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B++</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B+</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B</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C</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extLst>
              <p:ext uri="{D42A27DB-BD31-4B8C-83A1-F6EECF244321}">
                <p14:modId xmlns:p14="http://schemas.microsoft.com/office/powerpoint/2010/main" val="3376773713"/>
              </p:ext>
            </p:extLst>
          </p:nvPr>
        </p:nvGraphicFramePr>
        <p:xfrm>
          <a:off x="839416" y="1266825"/>
          <a:ext cx="6175423" cy="952500"/>
        </p:xfrm>
        <a:graphic>
          <a:graphicData uri="http://schemas.openxmlformats.org/drawingml/2006/table">
            <a:tbl>
              <a:tblPr/>
              <a:tblGrid>
                <a:gridCol w="768898">
                  <a:extLst>
                    <a:ext uri="{9D8B030D-6E8A-4147-A177-3AD203B41FA5}">
                      <a16:colId xmlns:a16="http://schemas.microsoft.com/office/drawing/2014/main" val="20000"/>
                    </a:ext>
                  </a:extLst>
                </a:gridCol>
                <a:gridCol w="2125788">
                  <a:extLst>
                    <a:ext uri="{9D8B030D-6E8A-4147-A177-3AD203B41FA5}">
                      <a16:colId xmlns:a16="http://schemas.microsoft.com/office/drawing/2014/main" val="20001"/>
                    </a:ext>
                  </a:extLst>
                </a:gridCol>
                <a:gridCol w="2235183">
                  <a:extLst>
                    <a:ext uri="{9D8B030D-6E8A-4147-A177-3AD203B41FA5}">
                      <a16:colId xmlns:a16="http://schemas.microsoft.com/office/drawing/2014/main" val="20002"/>
                    </a:ext>
                  </a:extLst>
                </a:gridCol>
                <a:gridCol w="1045554">
                  <a:extLst>
                    <a:ext uri="{9D8B030D-6E8A-4147-A177-3AD203B41FA5}">
                      <a16:colId xmlns:a16="http://schemas.microsoft.com/office/drawing/2014/main" val="20003"/>
                    </a:ext>
                  </a:extLst>
                </a:gridCol>
              </a:tblGrid>
              <a:tr h="614522">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精熟</a:t>
                      </a:r>
                      <a:r>
                        <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(A++,A+,A)</a:t>
                      </a:r>
                      <a:endPar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基礎</a:t>
                      </a:r>
                      <a:r>
                        <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(B++,B+,B)</a:t>
                      </a:r>
                      <a:endPar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待加強</a:t>
                      </a:r>
                      <a:r>
                        <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C</a:t>
                      </a:r>
                      <a:endPar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93656">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微軟正黑體" panose="020B0604030504040204" pitchFamily="34" charset="-120"/>
                  <a:ea typeface="微軟正黑體" panose="020B0604030504040204" pitchFamily="34"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latin typeface="微軟正黑體" panose="020B0604030504040204" pitchFamily="34" charset="-120"/>
                  <a:ea typeface="微軟正黑體" panose="020B0604030504040204" pitchFamily="34" charset="-120"/>
                </a:rPr>
                <a:t>11</a:t>
              </a:r>
              <a:endParaRPr lang="zh-TW" altLang="en-US" sz="2200">
                <a:solidFill>
                  <a:srgbClr val="660066"/>
                </a:solidFill>
                <a:latin typeface="微軟正黑體" panose="020B0604030504040204" pitchFamily="34" charset="-120"/>
                <a:ea typeface="微軟正黑體" panose="020B0604030504040204" pitchFamily="34" charset="-120"/>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dirty="0">
                  <a:solidFill>
                    <a:srgbClr val="0000FF"/>
                  </a:solidFill>
                  <a:latin typeface="微軟正黑體" panose="020B0604030504040204" pitchFamily="34" charset="-120"/>
                  <a:ea typeface="微軟正黑體" panose="020B0604030504040204" pitchFamily="34" charset="-120"/>
                  <a:cs typeface="BiauKai"/>
                </a:rPr>
                <a:t>教育會考自然科標示</a:t>
              </a:r>
            </a:p>
            <a:p>
              <a:pPr eaLnBrk="1" hangingPunct="1"/>
              <a:endParaRPr lang="zh-TW" altLang="en-US" sz="2200" dirty="0">
                <a:solidFill>
                  <a:srgbClr val="0000FF"/>
                </a:solidFill>
                <a:latin typeface="微軟正黑體" panose="020B0604030504040204" pitchFamily="34" charset="-120"/>
                <a:ea typeface="微軟正黑體" panose="020B0604030504040204" pitchFamily="34"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latin typeface="微軟正黑體" panose="020B0604030504040204" pitchFamily="34" charset="-120"/>
                  <a:ea typeface="微軟正黑體" panose="020B0604030504040204" pitchFamily="34" charset="-120"/>
                </a:rPr>
                <a:t>12</a:t>
              </a:r>
              <a:endParaRPr lang="zh-TW" altLang="en-US" sz="2200">
                <a:solidFill>
                  <a:srgbClr val="0000FF"/>
                </a:solidFill>
                <a:latin typeface="微軟正黑體" panose="020B0604030504040204" pitchFamily="34" charset="-120"/>
                <a:ea typeface="微軟正黑體" panose="020B0604030504040204" pitchFamily="34" charset="-120"/>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微軟正黑體" panose="020B0604030504040204" pitchFamily="34" charset="-120"/>
                  <a:ea typeface="微軟正黑體" panose="020B0604030504040204" pitchFamily="34"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latin typeface="微軟正黑體" panose="020B0604030504040204" pitchFamily="34" charset="-120"/>
                  <a:ea typeface="微軟正黑體" panose="020B0604030504040204" pitchFamily="34" charset="-120"/>
                </a:rPr>
                <a:t>10</a:t>
              </a:r>
              <a:endParaRPr lang="zh-TW" altLang="en-US" sz="2200">
                <a:solidFill>
                  <a:srgbClr val="0000FF"/>
                </a:solidFill>
                <a:latin typeface="微軟正黑體" panose="020B0604030504040204" pitchFamily="34" charset="-120"/>
                <a:ea typeface="微軟正黑體" panose="020B0604030504040204" pitchFamily="34" charset="-120"/>
              </a:endParaRPr>
            </a:p>
          </p:txBody>
        </p:sp>
      </p:grpSp>
      <p:sp>
        <p:nvSpPr>
          <p:cNvPr id="163906" name="文字方塊 24"/>
          <p:cNvSpPr txBox="1">
            <a:spLocks noChangeArrowheads="1"/>
          </p:cNvSpPr>
          <p:nvPr/>
        </p:nvSpPr>
        <p:spPr bwMode="auto">
          <a:xfrm rot="-5400000">
            <a:off x="9132834" y="4303729"/>
            <a:ext cx="523220" cy="4359003"/>
          </a:xfrm>
          <a:prstGeom prst="rect">
            <a:avLst/>
          </a:prstGeom>
          <a:noFill/>
          <a:ln w="9525">
            <a:noFill/>
            <a:miter lim="800000"/>
            <a:headEnd/>
            <a:tailEnd/>
          </a:ln>
        </p:spPr>
        <p:txBody>
          <a:bodyPr vert="eaVert" wrap="square">
            <a:spAutoFit/>
          </a:bodyPr>
          <a:lstStyle/>
          <a:p>
            <a:pPr eaLnBrk="1" hangingPunct="1"/>
            <a:r>
              <a:rPr lang="en-US" altLang="zh-TW" sz="2200" b="1" dirty="0">
                <a:solidFill>
                  <a:srgbClr val="FF0000"/>
                </a:solidFill>
                <a:latin typeface="微軟正黑體" panose="020B0604030504040204" pitchFamily="34" charset="-120"/>
                <a:ea typeface="微軟正黑體" panose="020B0604030504040204" pitchFamily="34" charset="-120"/>
              </a:rPr>
              <a:t>(A</a:t>
            </a:r>
            <a:r>
              <a:rPr lang="en-US" altLang="zh-TW" sz="2200" b="1" baseline="30000" dirty="0">
                <a:solidFill>
                  <a:srgbClr val="FF0000"/>
                </a:solidFill>
                <a:latin typeface="微軟正黑體" panose="020B0604030504040204" pitchFamily="34" charset="-120"/>
                <a:ea typeface="微軟正黑體" panose="020B0604030504040204" pitchFamily="34" charset="-120"/>
              </a:rPr>
              <a:t>++</a:t>
            </a:r>
            <a:r>
              <a:rPr lang="en-US" altLang="zh-TW" sz="2200" b="1" dirty="0">
                <a:solidFill>
                  <a:srgbClr val="FF0000"/>
                </a:solidFill>
                <a:latin typeface="微軟正黑體" panose="020B0604030504040204" pitchFamily="34" charset="-120"/>
                <a:ea typeface="微軟正黑體" panose="020B0604030504040204" pitchFamily="34" charset="-120"/>
              </a:rPr>
              <a:t>&gt;A</a:t>
            </a:r>
            <a:r>
              <a:rPr lang="en-US" altLang="zh-TW" sz="2200" b="1" baseline="30000" dirty="0">
                <a:solidFill>
                  <a:srgbClr val="FF0000"/>
                </a:solidFill>
                <a:latin typeface="微軟正黑體" panose="020B0604030504040204" pitchFamily="34" charset="-120"/>
                <a:ea typeface="微軟正黑體" panose="020B0604030504040204" pitchFamily="34" charset="-120"/>
              </a:rPr>
              <a:t>+</a:t>
            </a:r>
            <a:r>
              <a:rPr lang="en-US" altLang="zh-TW" sz="2200" b="1" dirty="0">
                <a:solidFill>
                  <a:srgbClr val="FF0000"/>
                </a:solidFill>
                <a:latin typeface="微軟正黑體" panose="020B0604030504040204" pitchFamily="34" charset="-120"/>
                <a:ea typeface="微軟正黑體" panose="020B0604030504040204" pitchFamily="34" charset="-120"/>
              </a:rPr>
              <a:t>&gt;A&gt; B</a:t>
            </a:r>
            <a:r>
              <a:rPr lang="en-US" altLang="zh-TW" sz="2200" b="1" baseline="30000" dirty="0">
                <a:solidFill>
                  <a:srgbClr val="FF0000"/>
                </a:solidFill>
                <a:latin typeface="微軟正黑體" panose="020B0604030504040204" pitchFamily="34" charset="-120"/>
                <a:ea typeface="微軟正黑體" panose="020B0604030504040204" pitchFamily="34" charset="-120"/>
              </a:rPr>
              <a:t>++</a:t>
            </a:r>
            <a:r>
              <a:rPr lang="en-US" altLang="zh-TW" sz="2200" b="1" dirty="0">
                <a:solidFill>
                  <a:srgbClr val="FF0000"/>
                </a:solidFill>
                <a:latin typeface="微軟正黑體" panose="020B0604030504040204" pitchFamily="34" charset="-120"/>
                <a:ea typeface="微軟正黑體" panose="020B0604030504040204" pitchFamily="34" charset="-120"/>
              </a:rPr>
              <a:t>&gt;B</a:t>
            </a:r>
            <a:r>
              <a:rPr lang="en-US" altLang="zh-TW" sz="2200" b="1" baseline="30000" dirty="0">
                <a:solidFill>
                  <a:srgbClr val="FF0000"/>
                </a:solidFill>
                <a:latin typeface="微軟正黑體" panose="020B0604030504040204" pitchFamily="34" charset="-120"/>
                <a:ea typeface="微軟正黑體" panose="020B0604030504040204" pitchFamily="34" charset="-120"/>
              </a:rPr>
              <a:t>+</a:t>
            </a:r>
            <a:r>
              <a:rPr lang="en-US" altLang="zh-TW" sz="2200" b="1" dirty="0">
                <a:solidFill>
                  <a:srgbClr val="FF0000"/>
                </a:solidFill>
                <a:latin typeface="微軟正黑體" panose="020B0604030504040204" pitchFamily="34" charset="-120"/>
                <a:ea typeface="微軟正黑體" panose="020B0604030504040204" pitchFamily="34" charset="-120"/>
              </a:rPr>
              <a:t>&gt;B&gt;C)</a:t>
            </a:r>
            <a:endParaRPr lang="en-US" altLang="zh-TW" sz="2200" b="1" dirty="0">
              <a:solidFill>
                <a:srgbClr val="FF0000"/>
              </a:solidFill>
              <a:latin typeface="微軟正黑體" panose="020B0604030504040204" pitchFamily="34" charset="-120"/>
              <a:ea typeface="微軟正黑體" panose="020B0604030504040204" pitchFamily="34" charset="-120"/>
              <a:cs typeface="BiauKai"/>
            </a:endParaRPr>
          </a:p>
        </p:txBody>
      </p:sp>
      <p:sp>
        <p:nvSpPr>
          <p:cNvPr id="163907" name="文字方塊 24"/>
          <p:cNvSpPr txBox="1">
            <a:spLocks noChangeArrowheads="1"/>
          </p:cNvSpPr>
          <p:nvPr/>
        </p:nvSpPr>
        <p:spPr bwMode="auto">
          <a:xfrm rot="-5400000">
            <a:off x="7705013" y="5349857"/>
            <a:ext cx="523220" cy="1503362"/>
          </a:xfrm>
          <a:prstGeom prst="rect">
            <a:avLst/>
          </a:prstGeom>
          <a:noFill/>
          <a:ln w="9525">
            <a:noFill/>
            <a:miter lim="800000"/>
            <a:headEnd/>
            <a:tailEnd/>
          </a:ln>
        </p:spPr>
        <p:txBody>
          <a:bodyPr vert="eaVert">
            <a:spAutoFit/>
          </a:bodyPr>
          <a:lstStyle/>
          <a:p>
            <a:pPr eaLnBrk="1" hangingPunct="1"/>
            <a:r>
              <a:rPr lang="zh-TW" altLang="en-US" sz="2200" b="1" dirty="0">
                <a:solidFill>
                  <a:srgbClr val="FF0000"/>
                </a:solidFill>
                <a:latin typeface="微軟正黑體" panose="020B0604030504040204" pitchFamily="34" charset="-120"/>
                <a:ea typeface="微軟正黑體" panose="020B0604030504040204" pitchFamily="34" charset="-120"/>
                <a:cs typeface="BiauKai"/>
              </a:rPr>
              <a:t>標示</a:t>
            </a:r>
            <a:r>
              <a:rPr lang="zh-TW" altLang="en-US" sz="2200" b="1" dirty="0" smtClean="0">
                <a:solidFill>
                  <a:srgbClr val="FF0000"/>
                </a:solidFill>
                <a:latin typeface="微軟正黑體" panose="020B0604030504040204" pitchFamily="34" charset="-120"/>
                <a:ea typeface="微軟正黑體" panose="020B0604030504040204" pitchFamily="34" charset="-120"/>
                <a:cs typeface="BiauKai"/>
              </a:rPr>
              <a:t>比序</a:t>
            </a:r>
            <a:endParaRPr lang="en-US" altLang="zh-TW" sz="2200" b="1" dirty="0">
              <a:solidFill>
                <a:srgbClr val="FF0000"/>
              </a:solidFill>
              <a:latin typeface="微軟正黑體" panose="020B0604030504040204" pitchFamily="34" charset="-120"/>
              <a:ea typeface="微軟正黑體" panose="020B0604030504040204" pitchFamily="34" charset="-120"/>
              <a:cs typeface="BiauKai"/>
            </a:endParaRPr>
          </a:p>
        </p:txBody>
      </p:sp>
      <p:sp>
        <p:nvSpPr>
          <p:cNvPr id="30" name="標題 1"/>
          <p:cNvSpPr txBox="1">
            <a:spLocks/>
          </p:cNvSpPr>
          <p:nvPr/>
        </p:nvSpPr>
        <p:spPr bwMode="auto">
          <a:xfrm>
            <a:off x="695400" y="188913"/>
            <a:ext cx="113772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en-US" altLang="zh-TW" sz="4800" dirty="0">
                <a:latin typeface="微軟正黑體" panose="020B0604030504040204" pitchFamily="34" charset="-120"/>
                <a:ea typeface="微軟正黑體" panose="020B0604030504040204" pitchFamily="34" charset="-120"/>
              </a:rPr>
              <a:t>112</a:t>
            </a:r>
            <a:r>
              <a:rPr lang="zh-TW" altLang="en-US" sz="4800" dirty="0">
                <a:latin typeface="微軟正黑體" panose="020B0604030504040204" pitchFamily="34" charset="-120"/>
                <a:ea typeface="微軟正黑體" panose="020B0604030504040204" pitchFamily="34" charset="-120"/>
              </a:rPr>
              <a:t>年桃連區免試入學</a:t>
            </a:r>
            <a:r>
              <a:rPr lang="en-US" altLang="zh-TW" sz="4800" dirty="0">
                <a:latin typeface="微軟正黑體" panose="020B0604030504040204" pitchFamily="34" charset="-120"/>
                <a:ea typeface="微軟正黑體" panose="020B0604030504040204" pitchFamily="34" charset="-120"/>
              </a:rPr>
              <a:t>-</a:t>
            </a:r>
            <a:r>
              <a:rPr lang="zh-TW" altLang="en-US" sz="4800" dirty="0">
                <a:latin typeface="微軟正黑體" panose="020B0604030504040204" pitchFamily="34" charset="-120"/>
                <a:ea typeface="微軟正黑體" panose="020B0604030504040204" pitchFamily="34" charset="-120"/>
              </a:rPr>
              <a:t>同分超額比序步驟</a:t>
            </a:r>
          </a:p>
        </p:txBody>
      </p:sp>
      <p:sp>
        <p:nvSpPr>
          <p:cNvPr id="163856" name="文字方塊 22"/>
          <p:cNvSpPr txBox="1">
            <a:spLocks noChangeArrowheads="1"/>
          </p:cNvSpPr>
          <p:nvPr/>
        </p:nvSpPr>
        <p:spPr bwMode="auto">
          <a:xfrm>
            <a:off x="5301459" y="2219325"/>
            <a:ext cx="523220" cy="4351337"/>
          </a:xfrm>
          <a:prstGeom prst="rect">
            <a:avLst/>
          </a:prstGeom>
          <a:noFill/>
          <a:ln w="9525">
            <a:noFill/>
            <a:miter lim="800000"/>
            <a:headEnd/>
            <a:tailEnd/>
          </a:ln>
        </p:spPr>
        <p:txBody>
          <a:bodyPr vert="eaVert">
            <a:spAutoFit/>
          </a:bodyPr>
          <a:lstStyle/>
          <a:p>
            <a:pPr eaLnBrk="1" hangingPunct="1"/>
            <a:r>
              <a:rPr lang="zh-TW" altLang="en-US" sz="2200" b="1" dirty="0">
                <a:solidFill>
                  <a:srgbClr val="FF3399"/>
                </a:solidFill>
                <a:latin typeface="微軟正黑體" panose="020B0604030504040204" pitchFamily="34" charset="-120"/>
                <a:ea typeface="微軟正黑體" panose="020B0604030504040204" pitchFamily="34" charset="-120"/>
                <a:cs typeface="BiauKai"/>
              </a:rPr>
              <a:t>７</a:t>
            </a:r>
            <a:r>
              <a:rPr lang="zh-TW" altLang="en-US" sz="2000" b="1" dirty="0">
                <a:solidFill>
                  <a:srgbClr val="FF3399"/>
                </a:solidFill>
                <a:latin typeface="微軟正黑體" panose="020B0604030504040204" pitchFamily="34" charset="-120"/>
                <a:ea typeface="微軟正黑體" panose="020B0604030504040204" pitchFamily="34" charset="-120"/>
                <a:cs typeface="BiauKai"/>
              </a:rPr>
              <a:t>教育會考成績等級標示總點數</a:t>
            </a:r>
            <a:endParaRPr lang="zh-TW" altLang="en-US" sz="2200" b="1" dirty="0">
              <a:solidFill>
                <a:srgbClr val="FF3399"/>
              </a:solidFill>
              <a:latin typeface="微軟正黑體" panose="020B0604030504040204" pitchFamily="34" charset="-120"/>
              <a:ea typeface="微軟正黑體" panose="020B0604030504040204" pitchFamily="34" charset="-120"/>
              <a:cs typeface="BiauKai"/>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3" name="圖片 2">
            <a:extLst>
              <a:ext uri="{FF2B5EF4-FFF2-40B4-BE49-F238E27FC236}">
                <a16:creationId xmlns:a16="http://schemas.microsoft.com/office/drawing/2014/main" id="{741A1058-48BE-4149-91D0-66BF0A3E0B76}"/>
              </a:ext>
            </a:extLst>
          </p:cNvPr>
          <p:cNvPicPr>
            <a:picLocks noChangeAspect="1"/>
          </p:cNvPicPr>
          <p:nvPr/>
        </p:nvPicPr>
        <p:blipFill rotWithShape="1">
          <a:blip r:embed="rId2">
            <a:extLst>
              <a:ext uri="{28A0092B-C50C-407E-A947-70E740481C1C}">
                <a14:useLocalDpi xmlns:a14="http://schemas.microsoft.com/office/drawing/2010/main" val="0"/>
              </a:ext>
            </a:extLst>
          </a:blip>
          <a:srcRect l="9330" t="39880" r="4588" b="8040"/>
          <a:stretch/>
        </p:blipFill>
        <p:spPr>
          <a:xfrm>
            <a:off x="0" y="692696"/>
            <a:ext cx="12187503" cy="5256584"/>
          </a:xfrm>
          <a:prstGeom prst="rect">
            <a:avLst/>
          </a:prstGeom>
        </p:spPr>
      </p:pic>
      <p:sp>
        <p:nvSpPr>
          <p:cNvPr id="4" name="橢圓 3">
            <a:extLst>
              <a:ext uri="{FF2B5EF4-FFF2-40B4-BE49-F238E27FC236}">
                <a16:creationId xmlns:a16="http://schemas.microsoft.com/office/drawing/2014/main" id="{BDB2460B-3D19-4E62-A3CC-539348E3EDE0}"/>
              </a:ext>
            </a:extLst>
          </p:cNvPr>
          <p:cNvSpPr/>
          <p:nvPr/>
        </p:nvSpPr>
        <p:spPr>
          <a:xfrm>
            <a:off x="119336" y="4125334"/>
            <a:ext cx="5688632" cy="22043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4F14640-E16C-431C-BA9B-191E59060042}"/>
              </a:ext>
            </a:extLst>
          </p:cNvPr>
          <p:cNvSpPr/>
          <p:nvPr/>
        </p:nvSpPr>
        <p:spPr>
          <a:xfrm>
            <a:off x="47328" y="1512658"/>
            <a:ext cx="12140175" cy="2204374"/>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15A9FA98-8CDB-4634-B4F3-7D14EC0C98F3}"/>
              </a:ext>
            </a:extLst>
          </p:cNvPr>
          <p:cNvSpPr txBox="1"/>
          <p:nvPr/>
        </p:nvSpPr>
        <p:spPr>
          <a:xfrm>
            <a:off x="10468290" y="2629361"/>
            <a:ext cx="1892406" cy="1015663"/>
          </a:xfrm>
          <a:prstGeom prst="rect">
            <a:avLst/>
          </a:prstGeom>
          <a:noFill/>
        </p:spPr>
        <p:txBody>
          <a:bodyPr wrap="square" rtlCol="0">
            <a:spAutoFit/>
          </a:bodyPr>
          <a:lstStyle/>
          <a:p>
            <a:r>
              <a:rPr lang="zh-TW" altLang="en-US" sz="6000" dirty="0">
                <a:solidFill>
                  <a:schemeClr val="accent1"/>
                </a:solidFill>
                <a:ea typeface="超研澤超黑" panose="02010609010101010101" pitchFamily="49" charset="-120"/>
              </a:rPr>
              <a:t>高中</a:t>
            </a:r>
          </a:p>
        </p:txBody>
      </p:sp>
      <p:pic>
        <p:nvPicPr>
          <p:cNvPr id="7" name="Picture 4" descr="http://www.touchcoating.com/wp-content/uploads/2019/07/%E5%9C%B0%E6%A8%99%E5%9C%96%E7%A4%BA1.png">
            <a:extLst>
              <a:ext uri="{FF2B5EF4-FFF2-40B4-BE49-F238E27FC236}">
                <a16:creationId xmlns:a16="http://schemas.microsoft.com/office/drawing/2014/main" id="{47A5639D-9E95-469C-AAC9-F6E0DCA1B9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5034" y="1330340"/>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3F7B6E03-E443-4C9A-A8A7-72B17DBC9F97}"/>
              </a:ext>
            </a:extLst>
          </p:cNvPr>
          <p:cNvSpPr txBox="1"/>
          <p:nvPr/>
        </p:nvSpPr>
        <p:spPr>
          <a:xfrm>
            <a:off x="4285447" y="2132292"/>
            <a:ext cx="323165" cy="720080"/>
          </a:xfrm>
          <a:prstGeom prst="rect">
            <a:avLst/>
          </a:prstGeom>
          <a:noFill/>
        </p:spPr>
        <p:txBody>
          <a:bodyPr vert="eaVert" wrap="square" rtlCol="0">
            <a:spAutoFit/>
          </a:bodyPr>
          <a:lstStyle/>
          <a:p>
            <a:r>
              <a:rPr lang="zh-TW" altLang="en-US" sz="900" dirty="0">
                <a:latin typeface="華康圓體 Std W3" panose="02000300000000000000" pitchFamily="50" charset="-120"/>
                <a:ea typeface="華康圓體 Std W3" panose="02000300000000000000" pitchFamily="50" charset="-120"/>
              </a:rPr>
              <a:t>最高分數</a:t>
            </a:r>
          </a:p>
        </p:txBody>
      </p:sp>
      <p:pic>
        <p:nvPicPr>
          <p:cNvPr id="9" name="Picture 4" descr="http://www.touchcoating.com/wp-content/uploads/2019/07/%E5%9C%B0%E6%A8%99%E5%9C%96%E7%A4%BA1.png">
            <a:extLst>
              <a:ext uri="{FF2B5EF4-FFF2-40B4-BE49-F238E27FC236}">
                <a16:creationId xmlns:a16="http://schemas.microsoft.com/office/drawing/2014/main" id="{8A4296F5-000A-4A0B-9F03-006FA1A17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595650" y="2564904"/>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E9CF56BC-89BC-4BA9-A39E-C3D44A1ED09E}"/>
              </a:ext>
            </a:extLst>
          </p:cNvPr>
          <p:cNvSpPr txBox="1"/>
          <p:nvPr/>
        </p:nvSpPr>
        <p:spPr>
          <a:xfrm>
            <a:off x="6986271" y="2132292"/>
            <a:ext cx="323165" cy="720080"/>
          </a:xfrm>
          <a:prstGeom prst="rect">
            <a:avLst/>
          </a:prstGeom>
          <a:noFill/>
        </p:spPr>
        <p:txBody>
          <a:bodyPr vert="eaVert" wrap="square" rtlCol="0">
            <a:spAutoFit/>
          </a:bodyPr>
          <a:lstStyle/>
          <a:p>
            <a:r>
              <a:rPr lang="zh-TW" altLang="en-US" sz="900" dirty="0">
                <a:latin typeface="華康圓體 Std W3" panose="02000300000000000000" pitchFamily="50" charset="-120"/>
                <a:ea typeface="華康圓體 Std W3" panose="02000300000000000000" pitchFamily="50" charset="-120"/>
              </a:rPr>
              <a:t>最低分數</a:t>
            </a:r>
          </a:p>
        </p:txBody>
      </p:sp>
      <p:sp>
        <p:nvSpPr>
          <p:cNvPr id="11" name="箭號: 向右 9">
            <a:extLst>
              <a:ext uri="{FF2B5EF4-FFF2-40B4-BE49-F238E27FC236}">
                <a16:creationId xmlns:a16="http://schemas.microsoft.com/office/drawing/2014/main" id="{225C3964-3779-41E3-992B-F56517C01FD5}"/>
              </a:ext>
            </a:extLst>
          </p:cNvPr>
          <p:cNvSpPr/>
          <p:nvPr/>
        </p:nvSpPr>
        <p:spPr>
          <a:xfrm rot="5400000">
            <a:off x="6609706" y="1668809"/>
            <a:ext cx="854138" cy="17720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2" name="圖形 14" descr="釘選">
            <a:extLst>
              <a:ext uri="{FF2B5EF4-FFF2-40B4-BE49-F238E27FC236}">
                <a16:creationId xmlns:a16="http://schemas.microsoft.com/office/drawing/2014/main" id="{84DF2DBF-E002-45F4-B145-9735409CE2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200000">
            <a:off x="5596351" y="2561128"/>
            <a:ext cx="576064" cy="576064"/>
          </a:xfrm>
          <a:prstGeom prst="rect">
            <a:avLst/>
          </a:prstGeom>
        </p:spPr>
      </p:pic>
      <p:sp>
        <p:nvSpPr>
          <p:cNvPr id="13" name="文字方塊 12">
            <a:extLst>
              <a:ext uri="{FF2B5EF4-FFF2-40B4-BE49-F238E27FC236}">
                <a16:creationId xmlns:a16="http://schemas.microsoft.com/office/drawing/2014/main" id="{2A224DA6-4879-42D6-A924-46007E8F0B76}"/>
              </a:ext>
            </a:extLst>
          </p:cNvPr>
          <p:cNvSpPr txBox="1"/>
          <p:nvPr/>
        </p:nvSpPr>
        <p:spPr>
          <a:xfrm>
            <a:off x="4375686" y="2636191"/>
            <a:ext cx="1501650" cy="246221"/>
          </a:xfrm>
          <a:prstGeom prst="rect">
            <a:avLst/>
          </a:prstGeom>
          <a:noFill/>
        </p:spPr>
        <p:txBody>
          <a:bodyPr wrap="square" rtlCol="0">
            <a:spAutoFit/>
          </a:bodyPr>
          <a:lstStyle/>
          <a:p>
            <a:pPr algn="ctr"/>
            <a:r>
              <a:rPr lang="zh-TW" altLang="en-US" sz="1000" dirty="0">
                <a:latin typeface="華康圓體 Std W3" panose="02000300000000000000" pitchFamily="50" charset="-120"/>
                <a:ea typeface="華康圓體 Std W3" panose="02000300000000000000" pitchFamily="50" charset="-120"/>
              </a:rPr>
              <a:t>同分超額比序</a:t>
            </a:r>
            <a:r>
              <a:rPr lang="en-US" altLang="zh-TW" sz="1000" dirty="0">
                <a:latin typeface="華康圓體 Std W3" panose="02000300000000000000" pitchFamily="50" charset="-120"/>
                <a:ea typeface="華康圓體 Std W3" panose="02000300000000000000" pitchFamily="50" charset="-120"/>
              </a:rPr>
              <a:t>/</a:t>
            </a:r>
            <a:r>
              <a:rPr lang="zh-TW" altLang="en-US" sz="1000" dirty="0">
                <a:latin typeface="華康圓體 Std W3" panose="02000300000000000000" pitchFamily="50" charset="-120"/>
                <a:ea typeface="華康圓體 Std W3" panose="02000300000000000000" pitchFamily="50" charset="-120"/>
              </a:rPr>
              <a:t>單科標示</a:t>
            </a:r>
          </a:p>
        </p:txBody>
      </p:sp>
    </p:spTree>
    <p:extLst>
      <p:ext uri="{BB962C8B-B14F-4D97-AF65-F5344CB8AC3E}">
        <p14:creationId xmlns:p14="http://schemas.microsoft.com/office/powerpoint/2010/main" val="124555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6" presetClass="entr" presetSubtype="37"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500"/>
                            </p:stCondLst>
                            <p:childTnLst>
                              <p:par>
                                <p:cTn id="22" presetID="4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anim calcmode="lin" valueType="num">
                                      <p:cBhvr>
                                        <p:cTn id="25" dur="2000" fill="hold"/>
                                        <p:tgtEl>
                                          <p:spTgt spid="7"/>
                                        </p:tgtEl>
                                        <p:attrNameLst>
                                          <p:attrName>ppt_w</p:attrName>
                                        </p:attrNameLst>
                                      </p:cBhvr>
                                      <p:tavLst>
                                        <p:tav tm="0" fmla="#ppt_w*sin(2.5*pi*$)">
                                          <p:val>
                                            <p:fltVal val="0"/>
                                          </p:val>
                                        </p:tav>
                                        <p:tav tm="100000">
                                          <p:val>
                                            <p:fltVal val="1"/>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par>
                          <p:cTn id="37" fill="hold">
                            <p:stCondLst>
                              <p:cond delay="500"/>
                            </p:stCondLst>
                            <p:childTnLst>
                              <p:par>
                                <p:cTn id="38" presetID="45"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000"/>
                                        <p:tgtEl>
                                          <p:spTgt spid="9"/>
                                        </p:tgtEl>
                                      </p:cBhvr>
                                    </p:animEffect>
                                    <p:anim calcmode="lin" valueType="num">
                                      <p:cBhvr>
                                        <p:cTn id="41" dur="2000" fill="hold"/>
                                        <p:tgtEl>
                                          <p:spTgt spid="9"/>
                                        </p:tgtEl>
                                        <p:attrNameLst>
                                          <p:attrName>ppt_w</p:attrName>
                                        </p:attrNameLst>
                                      </p:cBhvr>
                                      <p:tavLst>
                                        <p:tav tm="0" fmla="#ppt_w*sin(2.5*pi*$)">
                                          <p:val>
                                            <p:fltVal val="0"/>
                                          </p:val>
                                        </p:tav>
                                        <p:tav tm="100000">
                                          <p:val>
                                            <p:fltVal val="1"/>
                                          </p:val>
                                        </p:tav>
                                      </p:tavLst>
                                    </p:anim>
                                    <p:anim calcmode="lin" valueType="num">
                                      <p:cBhvr>
                                        <p:cTn id="42"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P spid="10" grpId="0"/>
      <p:bldP spid="11" grpId="0" animBg="1"/>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5E10BF2-AF74-4348-8466-B85030978680}"/>
              </a:ext>
            </a:extLst>
          </p:cNvPr>
          <p:cNvPicPr>
            <a:picLocks noChangeAspect="1"/>
          </p:cNvPicPr>
          <p:nvPr/>
        </p:nvPicPr>
        <p:blipFill>
          <a:blip r:embed="rId4"/>
          <a:stretch>
            <a:fillRect/>
          </a:stretch>
        </p:blipFill>
        <p:spPr>
          <a:xfrm>
            <a:off x="469926" y="1749010"/>
            <a:ext cx="3955972" cy="2640091"/>
          </a:xfrm>
          <a:prstGeom prst="rect">
            <a:avLst/>
          </a:prstGeom>
        </p:spPr>
      </p:pic>
      <p:sp>
        <p:nvSpPr>
          <p:cNvPr id="4" name="文字方塊 3">
            <a:extLst>
              <a:ext uri="{FF2B5EF4-FFF2-40B4-BE49-F238E27FC236}">
                <a16:creationId xmlns:a16="http://schemas.microsoft.com/office/drawing/2014/main" id="{D0BF1CFD-6F63-4120-AC3C-67E9BF93AAE6}"/>
              </a:ext>
            </a:extLst>
          </p:cNvPr>
          <p:cNvSpPr txBox="1"/>
          <p:nvPr/>
        </p:nvSpPr>
        <p:spPr>
          <a:xfrm>
            <a:off x="-744760" y="4626269"/>
            <a:ext cx="6385344" cy="1569660"/>
          </a:xfrm>
          <a:prstGeom prst="rect">
            <a:avLst/>
          </a:prstGeom>
          <a:noFill/>
        </p:spPr>
        <p:txBody>
          <a:bodyPr wrap="square">
            <a:spAutoFit/>
          </a:bodyPr>
          <a:lstStyle/>
          <a:p>
            <a:pPr algn="ctr" defTabSz="609585" eaLnBrk="1" fontAlgn="auto" hangingPunct="1">
              <a:spcBef>
                <a:spcPts val="0"/>
              </a:spcBef>
              <a:spcAft>
                <a:spcPts val="0"/>
              </a:spcAft>
              <a:defRPr/>
            </a:pPr>
            <a:r>
              <a:rPr kumimoji="0" lang="zh-TW" altLang="en-US" sz="4800" dirty="0">
                <a:solidFill>
                  <a:srgbClr val="0000FF"/>
                </a:solidFill>
                <a:latin typeface="微軟正黑體" panose="020B0604030504040204" pitchFamily="34" charset="-120"/>
                <a:ea typeface="微軟正黑體" panose="020B0604030504040204" pitchFamily="34" charset="-120"/>
              </a:rPr>
              <a:t>生醫學院</a:t>
            </a:r>
            <a:r>
              <a:rPr kumimoji="0" lang="zh-TW" altLang="en-US" sz="4800" dirty="0">
                <a:solidFill>
                  <a:srgbClr val="C00000"/>
                </a:solidFill>
                <a:latin typeface="微軟正黑體" panose="020B0604030504040204" pitchFamily="34" charset="-120"/>
                <a:ea typeface="微軟正黑體" panose="020B0604030504040204" pitchFamily="34" charset="-120"/>
              </a:rPr>
              <a:t>之</a:t>
            </a:r>
            <a:endParaRPr kumimoji="0" lang="en-US" altLang="zh-TW" sz="4800" dirty="0">
              <a:solidFill>
                <a:srgbClr val="C00000"/>
              </a:solidFill>
              <a:latin typeface="微軟正黑體" panose="020B0604030504040204" pitchFamily="34" charset="-120"/>
              <a:ea typeface="微軟正黑體" panose="020B0604030504040204" pitchFamily="34" charset="-120"/>
            </a:endParaRPr>
          </a:p>
          <a:p>
            <a:pPr algn="ctr" defTabSz="609585" eaLnBrk="1" fontAlgn="auto" hangingPunct="1">
              <a:spcBef>
                <a:spcPts val="0"/>
              </a:spcBef>
              <a:spcAft>
                <a:spcPts val="0"/>
              </a:spcAft>
              <a:defRPr/>
            </a:pPr>
            <a:r>
              <a:rPr kumimoji="0" lang="zh-TW" altLang="en-US" sz="4800" dirty="0">
                <a:solidFill>
                  <a:srgbClr val="0000FF"/>
                </a:solidFill>
                <a:latin typeface="微軟正黑體" panose="020B0604030504040204" pitchFamily="34" charset="-120"/>
                <a:ea typeface="微軟正黑體" panose="020B0604030504040204" pitchFamily="34" charset="-120"/>
              </a:rPr>
              <a:t>搖籃</a:t>
            </a:r>
            <a:endParaRPr kumimoji="0" lang="en-US" altLang="zh-TW" sz="4800" dirty="0">
              <a:solidFill>
                <a:srgbClr val="0000FF"/>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49AEEA10-3084-4A86-8E6D-AFD2B4ECF63F}"/>
              </a:ext>
            </a:extLst>
          </p:cNvPr>
          <p:cNvSpPr txBox="1"/>
          <p:nvPr/>
        </p:nvSpPr>
        <p:spPr>
          <a:xfrm>
            <a:off x="335360" y="540689"/>
            <a:ext cx="15421555" cy="913007"/>
          </a:xfrm>
          <a:prstGeom prst="rect">
            <a:avLst/>
          </a:prstGeom>
          <a:noFill/>
        </p:spPr>
        <p:txBody>
          <a:bodyPr wrap="square">
            <a:spAutoFit/>
          </a:bodyPr>
          <a:lstStyle/>
          <a:p>
            <a:pPr defTabSz="609585" eaLnBrk="1" fontAlgn="auto" hangingPunct="1">
              <a:spcBef>
                <a:spcPts val="0"/>
              </a:spcBef>
              <a:spcAft>
                <a:spcPts val="0"/>
              </a:spcAft>
              <a:defRPr/>
            </a:pPr>
            <a:r>
              <a:rPr lang="zh-TW" altLang="en-US" sz="5333" b="1" dirty="0">
                <a:solidFill>
                  <a:prstClr val="black"/>
                </a:solidFill>
                <a:latin typeface="微軟正黑體" panose="020B0604030504040204" pitchFamily="34" charset="-120"/>
                <a:ea typeface="微軟正黑體" panose="020B0604030504040204" pitchFamily="34" charset="-120"/>
              </a:rPr>
              <a:t>桃園市立經國高中</a:t>
            </a:r>
            <a:r>
              <a:rPr lang="en-US" altLang="zh-TW" sz="5333" b="1" dirty="0">
                <a:solidFill>
                  <a:prstClr val="black"/>
                </a:solidFill>
                <a:latin typeface="微軟正黑體" panose="020B0604030504040204" pitchFamily="34" charset="-120"/>
                <a:ea typeface="微軟正黑體" panose="020B0604030504040204" pitchFamily="34" charset="-120"/>
              </a:rPr>
              <a:t>~</a:t>
            </a:r>
            <a:r>
              <a:rPr lang="zh-TW" altLang="en-US" sz="5333" b="1" dirty="0">
                <a:solidFill>
                  <a:srgbClr val="002060"/>
                </a:solidFill>
                <a:latin typeface="微軟正黑體" panose="020B0604030504040204" pitchFamily="34" charset="-120"/>
                <a:ea typeface="微軟正黑體" panose="020B0604030504040204" pitchFamily="34" charset="-120"/>
              </a:rPr>
              <a:t>雙語創造力實驗班</a:t>
            </a:r>
            <a:endParaRPr kumimoji="0" lang="zh-TW" altLang="en-US" sz="5333" b="1" dirty="0">
              <a:solidFill>
                <a:srgbClr val="002060"/>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5A72A1B8-E856-49C4-BC05-5F3F0909E1A0}"/>
              </a:ext>
            </a:extLst>
          </p:cNvPr>
          <p:cNvSpPr txBox="1"/>
          <p:nvPr/>
        </p:nvSpPr>
        <p:spPr>
          <a:xfrm>
            <a:off x="4727848" y="1654796"/>
            <a:ext cx="7567207" cy="666786"/>
          </a:xfrm>
          <a:prstGeom prst="rect">
            <a:avLst/>
          </a:prstGeom>
          <a:noFill/>
        </p:spPr>
        <p:txBody>
          <a:bodyPr wrap="square">
            <a:spAutoFit/>
          </a:bodyPr>
          <a:lstStyle/>
          <a:p>
            <a:pPr defTabSz="609585" eaLnBrk="1" fontAlgn="auto" hangingPunct="1">
              <a:spcBef>
                <a:spcPts val="0"/>
              </a:spcBef>
              <a:spcAft>
                <a:spcPts val="0"/>
              </a:spcAft>
              <a:defRPr/>
            </a:pPr>
            <a:r>
              <a:rPr kumimoji="0" lang="zh-TW" altLang="en-US" sz="3733" dirty="0">
                <a:solidFill>
                  <a:srgbClr val="009900"/>
                </a:solidFill>
                <a:latin typeface="微軟正黑體" panose="020B0604030504040204" pitchFamily="34" charset="-120"/>
                <a:ea typeface="微軟正黑體" panose="020B0604030504040204" pitchFamily="34" charset="-120"/>
              </a:rPr>
              <a:t>素養實作、創造力校本特色課程</a:t>
            </a:r>
            <a:endParaRPr kumimoji="0" lang="en-US" altLang="zh-TW" sz="3733" dirty="0">
              <a:solidFill>
                <a:srgbClr val="009900"/>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EEC6E0-BBC0-4AF5-A527-E970BB7295BF}"/>
              </a:ext>
            </a:extLst>
          </p:cNvPr>
          <p:cNvSpPr txBox="1"/>
          <p:nvPr/>
        </p:nvSpPr>
        <p:spPr>
          <a:xfrm>
            <a:off x="6096000" y="2342468"/>
            <a:ext cx="3609655" cy="666786"/>
          </a:xfrm>
          <a:prstGeom prst="rect">
            <a:avLst/>
          </a:prstGeom>
          <a:noFill/>
        </p:spPr>
        <p:txBody>
          <a:bodyPr wrap="square">
            <a:spAutoFit/>
          </a:bodyPr>
          <a:lstStyle/>
          <a:p>
            <a:r>
              <a:rPr kumimoji="0" lang="zh-TW" altLang="en-US" sz="3733" dirty="0">
                <a:solidFill>
                  <a:srgbClr val="C00000"/>
                </a:solidFill>
                <a:latin typeface="微軟正黑體" panose="020B0604030504040204" pitchFamily="34" charset="-120"/>
                <a:ea typeface="微軟正黑體" panose="020B0604030504040204" pitchFamily="34" charset="-120"/>
              </a:rPr>
              <a:t>雙語、國際教育</a:t>
            </a:r>
            <a:endParaRPr lang="zh-TW" altLang="en-US" sz="3733"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3005A61B-1E22-4F40-823F-FB6E0D8D679D}"/>
              </a:ext>
            </a:extLst>
          </p:cNvPr>
          <p:cNvSpPr txBox="1"/>
          <p:nvPr/>
        </p:nvSpPr>
        <p:spPr>
          <a:xfrm>
            <a:off x="5074024" y="3033918"/>
            <a:ext cx="6764797" cy="666786"/>
          </a:xfrm>
          <a:prstGeom prst="rect">
            <a:avLst/>
          </a:prstGeom>
          <a:noFill/>
        </p:spPr>
        <p:txBody>
          <a:bodyPr wrap="square">
            <a:spAutoFit/>
          </a:bodyPr>
          <a:lstStyle/>
          <a:p>
            <a:pPr defTabSz="609585" eaLnBrk="1" fontAlgn="auto" hangingPunct="1">
              <a:spcBef>
                <a:spcPts val="0"/>
              </a:spcBef>
              <a:spcAft>
                <a:spcPts val="0"/>
              </a:spcAft>
              <a:defRPr/>
            </a:pPr>
            <a:r>
              <a:rPr kumimoji="0" lang="zh-TW" altLang="en-US" sz="3733" dirty="0">
                <a:solidFill>
                  <a:srgbClr val="CC00FF"/>
                </a:solidFill>
                <a:latin typeface="微軟正黑體" panose="020B0604030504040204" pitchFamily="34" charset="-120"/>
                <a:ea typeface="微軟正黑體" panose="020B0604030504040204" pitchFamily="34" charset="-120"/>
              </a:rPr>
              <a:t>物理化學群、醫學生物群</a:t>
            </a:r>
            <a:endParaRPr kumimoji="0" lang="en-US" altLang="zh-TW" sz="3733" dirty="0">
              <a:solidFill>
                <a:srgbClr val="CC00FF"/>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B4DB1B41-95AF-4469-81A3-A145F658FD10}"/>
              </a:ext>
            </a:extLst>
          </p:cNvPr>
          <p:cNvSpPr txBox="1"/>
          <p:nvPr/>
        </p:nvSpPr>
        <p:spPr>
          <a:xfrm>
            <a:off x="5530228" y="3671488"/>
            <a:ext cx="5148853" cy="1815882"/>
          </a:xfrm>
          <a:prstGeom prst="rect">
            <a:avLst/>
          </a:prstGeom>
          <a:noFill/>
        </p:spPr>
        <p:txBody>
          <a:bodyPr wrap="square">
            <a:spAutoFit/>
          </a:bodyPr>
          <a:lstStyle/>
          <a:p>
            <a:pPr algn="ctr" defTabSz="609585" eaLnBrk="1" fontAlgn="auto" hangingPunct="1">
              <a:spcBef>
                <a:spcPts val="0"/>
              </a:spcBef>
              <a:spcAft>
                <a:spcPts val="0"/>
              </a:spcAft>
              <a:defRPr/>
            </a:pPr>
            <a:r>
              <a:rPr lang="zh-TW" altLang="en-US" sz="6400" dirty="0">
                <a:solidFill>
                  <a:srgbClr val="FF0000"/>
                </a:solidFill>
                <a:latin typeface="微軟正黑體" panose="020B0604030504040204" pitchFamily="34" charset="-120"/>
                <a:ea typeface="微軟正黑體" panose="020B0604030504040204" pitchFamily="34" charset="-120"/>
              </a:rPr>
              <a:t> </a:t>
            </a:r>
            <a:r>
              <a:rPr lang="zh-TW" altLang="en-US" sz="4800" dirty="0">
                <a:solidFill>
                  <a:srgbClr val="FF0000"/>
                </a:solidFill>
                <a:latin typeface="微軟正黑體" panose="020B0604030504040204" pitchFamily="34" charset="-120"/>
                <a:ea typeface="微軟正黑體" panose="020B0604030504040204" pitchFamily="34" charset="-120"/>
              </a:rPr>
              <a:t>免試入學招收</a:t>
            </a:r>
            <a:endParaRPr lang="en-US" altLang="zh-TW" sz="4800" dirty="0">
              <a:solidFill>
                <a:srgbClr val="FF0000"/>
              </a:solidFill>
              <a:latin typeface="微軟正黑體" panose="020B0604030504040204" pitchFamily="34" charset="-120"/>
              <a:ea typeface="微軟正黑體" panose="020B0604030504040204" pitchFamily="34" charset="-120"/>
            </a:endParaRPr>
          </a:p>
          <a:p>
            <a:pPr algn="ctr" defTabSz="609585" eaLnBrk="1" fontAlgn="auto" hangingPunct="1">
              <a:spcBef>
                <a:spcPts val="0"/>
              </a:spcBef>
              <a:spcAft>
                <a:spcPts val="0"/>
              </a:spcAft>
              <a:defRPr/>
            </a:pPr>
            <a:r>
              <a:rPr lang="zh-TW" altLang="en-US" sz="4800" dirty="0">
                <a:solidFill>
                  <a:srgbClr val="FF0000"/>
                </a:solidFill>
                <a:latin typeface="微軟正黑體" panose="020B0604030504040204" pitchFamily="34" charset="-120"/>
                <a:ea typeface="微軟正黑體" panose="020B0604030504040204" pitchFamily="34" charset="-120"/>
              </a:rPr>
              <a:t>自然組</a:t>
            </a:r>
            <a:r>
              <a:rPr lang="en-US" altLang="zh-TW" sz="4800" dirty="0">
                <a:solidFill>
                  <a:srgbClr val="FF0000"/>
                </a:solidFill>
                <a:latin typeface="微軟正黑體" panose="020B0604030504040204" pitchFamily="34" charset="-120"/>
                <a:ea typeface="微軟正黑體" panose="020B0604030504040204" pitchFamily="34" charset="-120"/>
              </a:rPr>
              <a:t>(2</a:t>
            </a:r>
            <a:r>
              <a:rPr lang="zh-TW" altLang="en-US" sz="4800" dirty="0">
                <a:solidFill>
                  <a:srgbClr val="FF0000"/>
                </a:solidFill>
                <a:latin typeface="微軟正黑體" panose="020B0604030504040204" pitchFamily="34" charset="-120"/>
                <a:ea typeface="微軟正黑體" panose="020B0604030504040204" pitchFamily="34" charset="-120"/>
              </a:rPr>
              <a:t>班</a:t>
            </a:r>
            <a:r>
              <a:rPr lang="en-US" altLang="zh-TW" sz="4800" dirty="0">
                <a:solidFill>
                  <a:srgbClr val="FF0000"/>
                </a:solidFill>
                <a:latin typeface="微軟正黑體" panose="020B0604030504040204" pitchFamily="34" charset="-120"/>
                <a:ea typeface="微軟正黑體" panose="020B0604030504040204" pitchFamily="34" charset="-120"/>
              </a:rPr>
              <a:t>70</a:t>
            </a:r>
            <a:r>
              <a:rPr lang="zh-TW" altLang="en-US" sz="4800" dirty="0">
                <a:solidFill>
                  <a:srgbClr val="FF0000"/>
                </a:solidFill>
                <a:latin typeface="微軟正黑體" panose="020B0604030504040204" pitchFamily="34" charset="-120"/>
                <a:ea typeface="微軟正黑體" panose="020B0604030504040204" pitchFamily="34" charset="-120"/>
              </a:rPr>
              <a:t>人</a:t>
            </a:r>
            <a:r>
              <a:rPr lang="en-US" altLang="zh-TW" sz="4800" dirty="0">
                <a:solidFill>
                  <a:srgbClr val="FF0000"/>
                </a:solidFill>
                <a:latin typeface="微軟正黑體" panose="020B0604030504040204" pitchFamily="34" charset="-120"/>
                <a:ea typeface="微軟正黑體" panose="020B0604030504040204" pitchFamily="34" charset="-120"/>
              </a:rPr>
              <a:t>)</a:t>
            </a:r>
            <a:endParaRPr kumimoji="0" lang="en-US" altLang="zh-TW" sz="4800" dirty="0">
              <a:solidFill>
                <a:srgbClr val="FF0000"/>
              </a:solidFill>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FC2C6C62-8752-4C1C-8B24-752DEC2AAF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7997" y="4250617"/>
            <a:ext cx="1488575" cy="2232863"/>
          </a:xfrm>
          <a:prstGeom prst="rect">
            <a:avLst/>
          </a:prstGeom>
        </p:spPr>
      </p:pic>
      <p:pic>
        <p:nvPicPr>
          <p:cNvPr id="16" name="圖片 15">
            <a:extLst>
              <a:ext uri="{FF2B5EF4-FFF2-40B4-BE49-F238E27FC236}">
                <a16:creationId xmlns:a16="http://schemas.microsoft.com/office/drawing/2014/main" id="{697B332C-E458-4037-A08B-32D19636C74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4389" y="4389101"/>
            <a:ext cx="1488575" cy="2232863"/>
          </a:xfrm>
          <a:prstGeom prst="rect">
            <a:avLst/>
          </a:prstGeom>
        </p:spPr>
      </p:pic>
    </p:spTree>
    <p:custDataLst>
      <p:tags r:id="rId1"/>
    </p:custDataLst>
    <p:extLst>
      <p:ext uri="{BB962C8B-B14F-4D97-AF65-F5344CB8AC3E}">
        <p14:creationId xmlns:p14="http://schemas.microsoft.com/office/powerpoint/2010/main" val="36664888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3" name="组 92"/>
          <p:cNvGrpSpPr/>
          <p:nvPr/>
        </p:nvGrpSpPr>
        <p:grpSpPr>
          <a:xfrm>
            <a:off x="9481204" y="444789"/>
            <a:ext cx="6192000" cy="6192000"/>
            <a:chOff x="942673" y="622206"/>
            <a:chExt cx="2065543" cy="2065543"/>
          </a:xfrm>
          <a:effectLst/>
        </p:grpSpPr>
        <p:sp>
          <p:nvSpPr>
            <p:cNvPr id="94" name="Freeform 5"/>
            <p:cNvSpPr>
              <a:spLocks/>
            </p:cNvSpPr>
            <p:nvPr/>
          </p:nvSpPr>
          <p:spPr bwMode="auto">
            <a:xfrm>
              <a:off x="942673" y="622206"/>
              <a:ext cx="2065543" cy="2065543"/>
            </a:xfrm>
            <a:custGeom>
              <a:avLst/>
              <a:gdLst>
                <a:gd name="T0" fmla="*/ 1580 w 1582"/>
                <a:gd name="T1" fmla="*/ 832 h 1582"/>
                <a:gd name="T2" fmla="*/ 1566 w 1582"/>
                <a:gd name="T3" fmla="*/ 952 h 1582"/>
                <a:gd name="T4" fmla="*/ 1534 w 1582"/>
                <a:gd name="T5" fmla="*/ 1064 h 1582"/>
                <a:gd name="T6" fmla="*/ 1486 w 1582"/>
                <a:gd name="T7" fmla="*/ 1168 h 1582"/>
                <a:gd name="T8" fmla="*/ 1424 w 1582"/>
                <a:gd name="T9" fmla="*/ 1266 h 1582"/>
                <a:gd name="T10" fmla="*/ 1350 w 1582"/>
                <a:gd name="T11" fmla="*/ 1352 h 1582"/>
                <a:gd name="T12" fmla="*/ 1264 w 1582"/>
                <a:gd name="T13" fmla="*/ 1426 h 1582"/>
                <a:gd name="T14" fmla="*/ 1168 w 1582"/>
                <a:gd name="T15" fmla="*/ 1488 h 1582"/>
                <a:gd name="T16" fmla="*/ 1062 w 1582"/>
                <a:gd name="T17" fmla="*/ 1534 h 1582"/>
                <a:gd name="T18" fmla="*/ 950 w 1582"/>
                <a:gd name="T19" fmla="*/ 1566 h 1582"/>
                <a:gd name="T20" fmla="*/ 832 w 1582"/>
                <a:gd name="T21" fmla="*/ 1582 h 1582"/>
                <a:gd name="T22" fmla="*/ 750 w 1582"/>
                <a:gd name="T23" fmla="*/ 1582 h 1582"/>
                <a:gd name="T24" fmla="*/ 632 w 1582"/>
                <a:gd name="T25" fmla="*/ 1566 h 1582"/>
                <a:gd name="T26" fmla="*/ 518 w 1582"/>
                <a:gd name="T27" fmla="*/ 1534 h 1582"/>
                <a:gd name="T28" fmla="*/ 414 w 1582"/>
                <a:gd name="T29" fmla="*/ 1488 h 1582"/>
                <a:gd name="T30" fmla="*/ 318 w 1582"/>
                <a:gd name="T31" fmla="*/ 1426 h 1582"/>
                <a:gd name="T32" fmla="*/ 232 w 1582"/>
                <a:gd name="T33" fmla="*/ 1352 h 1582"/>
                <a:gd name="T34" fmla="*/ 156 w 1582"/>
                <a:gd name="T35" fmla="*/ 1266 h 1582"/>
                <a:gd name="T36" fmla="*/ 96 w 1582"/>
                <a:gd name="T37" fmla="*/ 1168 h 1582"/>
                <a:gd name="T38" fmla="*/ 48 w 1582"/>
                <a:gd name="T39" fmla="*/ 1064 h 1582"/>
                <a:gd name="T40" fmla="*/ 16 w 1582"/>
                <a:gd name="T41" fmla="*/ 952 h 1582"/>
                <a:gd name="T42" fmla="*/ 0 w 1582"/>
                <a:gd name="T43" fmla="*/ 832 h 1582"/>
                <a:gd name="T44" fmla="*/ 0 w 1582"/>
                <a:gd name="T45" fmla="*/ 752 h 1582"/>
                <a:gd name="T46" fmla="*/ 16 w 1582"/>
                <a:gd name="T47" fmla="*/ 632 h 1582"/>
                <a:gd name="T48" fmla="*/ 48 w 1582"/>
                <a:gd name="T49" fmla="*/ 520 h 1582"/>
                <a:gd name="T50" fmla="*/ 96 w 1582"/>
                <a:gd name="T51" fmla="*/ 414 h 1582"/>
                <a:gd name="T52" fmla="*/ 156 w 1582"/>
                <a:gd name="T53" fmla="*/ 318 h 1582"/>
                <a:gd name="T54" fmla="*/ 232 w 1582"/>
                <a:gd name="T55" fmla="*/ 232 h 1582"/>
                <a:gd name="T56" fmla="*/ 318 w 1582"/>
                <a:gd name="T57" fmla="*/ 158 h 1582"/>
                <a:gd name="T58" fmla="*/ 414 w 1582"/>
                <a:gd name="T59" fmla="*/ 96 h 1582"/>
                <a:gd name="T60" fmla="*/ 518 w 1582"/>
                <a:gd name="T61" fmla="*/ 48 h 1582"/>
                <a:gd name="T62" fmla="*/ 632 w 1582"/>
                <a:gd name="T63" fmla="*/ 16 h 1582"/>
                <a:gd name="T64" fmla="*/ 750 w 1582"/>
                <a:gd name="T65" fmla="*/ 2 h 1582"/>
                <a:gd name="T66" fmla="*/ 832 w 1582"/>
                <a:gd name="T67" fmla="*/ 2 h 1582"/>
                <a:gd name="T68" fmla="*/ 950 w 1582"/>
                <a:gd name="T69" fmla="*/ 16 h 1582"/>
                <a:gd name="T70" fmla="*/ 1062 w 1582"/>
                <a:gd name="T71" fmla="*/ 48 h 1582"/>
                <a:gd name="T72" fmla="*/ 1168 w 1582"/>
                <a:gd name="T73" fmla="*/ 96 h 1582"/>
                <a:gd name="T74" fmla="*/ 1264 w 1582"/>
                <a:gd name="T75" fmla="*/ 158 h 1582"/>
                <a:gd name="T76" fmla="*/ 1350 w 1582"/>
                <a:gd name="T77" fmla="*/ 232 h 1582"/>
                <a:gd name="T78" fmla="*/ 1424 w 1582"/>
                <a:gd name="T79" fmla="*/ 318 h 1582"/>
                <a:gd name="T80" fmla="*/ 1486 w 1582"/>
                <a:gd name="T81" fmla="*/ 414 h 1582"/>
                <a:gd name="T82" fmla="*/ 1534 w 1582"/>
                <a:gd name="T83" fmla="*/ 520 h 1582"/>
                <a:gd name="T84" fmla="*/ 1566 w 1582"/>
                <a:gd name="T85" fmla="*/ 632 h 1582"/>
                <a:gd name="T86" fmla="*/ 1580 w 1582"/>
                <a:gd name="T87" fmla="*/ 752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2" h="1582">
                  <a:moveTo>
                    <a:pt x="1582" y="792"/>
                  </a:moveTo>
                  <a:lnTo>
                    <a:pt x="1582" y="792"/>
                  </a:lnTo>
                  <a:lnTo>
                    <a:pt x="1580" y="832"/>
                  </a:lnTo>
                  <a:lnTo>
                    <a:pt x="1578" y="872"/>
                  </a:lnTo>
                  <a:lnTo>
                    <a:pt x="1572" y="912"/>
                  </a:lnTo>
                  <a:lnTo>
                    <a:pt x="1566" y="952"/>
                  </a:lnTo>
                  <a:lnTo>
                    <a:pt x="1556" y="990"/>
                  </a:lnTo>
                  <a:lnTo>
                    <a:pt x="1546" y="1028"/>
                  </a:lnTo>
                  <a:lnTo>
                    <a:pt x="1534" y="1064"/>
                  </a:lnTo>
                  <a:lnTo>
                    <a:pt x="1520" y="1100"/>
                  </a:lnTo>
                  <a:lnTo>
                    <a:pt x="1504" y="1134"/>
                  </a:lnTo>
                  <a:lnTo>
                    <a:pt x="1486" y="1168"/>
                  </a:lnTo>
                  <a:lnTo>
                    <a:pt x="1468" y="1202"/>
                  </a:lnTo>
                  <a:lnTo>
                    <a:pt x="1446" y="1234"/>
                  </a:lnTo>
                  <a:lnTo>
                    <a:pt x="1424" y="1266"/>
                  </a:lnTo>
                  <a:lnTo>
                    <a:pt x="1402" y="1294"/>
                  </a:lnTo>
                  <a:lnTo>
                    <a:pt x="1376" y="1324"/>
                  </a:lnTo>
                  <a:lnTo>
                    <a:pt x="1350" y="1352"/>
                  </a:lnTo>
                  <a:lnTo>
                    <a:pt x="1322" y="1378"/>
                  </a:lnTo>
                  <a:lnTo>
                    <a:pt x="1294" y="1402"/>
                  </a:lnTo>
                  <a:lnTo>
                    <a:pt x="1264" y="1426"/>
                  </a:lnTo>
                  <a:lnTo>
                    <a:pt x="1234" y="1448"/>
                  </a:lnTo>
                  <a:lnTo>
                    <a:pt x="1200" y="1468"/>
                  </a:lnTo>
                  <a:lnTo>
                    <a:pt x="1168" y="1488"/>
                  </a:lnTo>
                  <a:lnTo>
                    <a:pt x="1134" y="1504"/>
                  </a:lnTo>
                  <a:lnTo>
                    <a:pt x="1098" y="1520"/>
                  </a:lnTo>
                  <a:lnTo>
                    <a:pt x="1062" y="1534"/>
                  </a:lnTo>
                  <a:lnTo>
                    <a:pt x="1026" y="1548"/>
                  </a:lnTo>
                  <a:lnTo>
                    <a:pt x="988" y="1558"/>
                  </a:lnTo>
                  <a:lnTo>
                    <a:pt x="950" y="1566"/>
                  </a:lnTo>
                  <a:lnTo>
                    <a:pt x="912" y="1574"/>
                  </a:lnTo>
                  <a:lnTo>
                    <a:pt x="872" y="1578"/>
                  </a:lnTo>
                  <a:lnTo>
                    <a:pt x="832" y="1582"/>
                  </a:lnTo>
                  <a:lnTo>
                    <a:pt x="790" y="1582"/>
                  </a:lnTo>
                  <a:lnTo>
                    <a:pt x="790" y="1582"/>
                  </a:lnTo>
                  <a:lnTo>
                    <a:pt x="750" y="1582"/>
                  </a:lnTo>
                  <a:lnTo>
                    <a:pt x="710" y="1578"/>
                  </a:lnTo>
                  <a:lnTo>
                    <a:pt x="670" y="1574"/>
                  </a:lnTo>
                  <a:lnTo>
                    <a:pt x="632" y="1566"/>
                  </a:lnTo>
                  <a:lnTo>
                    <a:pt x="594" y="1558"/>
                  </a:lnTo>
                  <a:lnTo>
                    <a:pt x="556" y="1548"/>
                  </a:lnTo>
                  <a:lnTo>
                    <a:pt x="518" y="1534"/>
                  </a:lnTo>
                  <a:lnTo>
                    <a:pt x="482" y="1520"/>
                  </a:lnTo>
                  <a:lnTo>
                    <a:pt x="448" y="1504"/>
                  </a:lnTo>
                  <a:lnTo>
                    <a:pt x="414" y="1488"/>
                  </a:lnTo>
                  <a:lnTo>
                    <a:pt x="380" y="1468"/>
                  </a:lnTo>
                  <a:lnTo>
                    <a:pt x="348" y="1448"/>
                  </a:lnTo>
                  <a:lnTo>
                    <a:pt x="318" y="1426"/>
                  </a:lnTo>
                  <a:lnTo>
                    <a:pt x="288" y="1402"/>
                  </a:lnTo>
                  <a:lnTo>
                    <a:pt x="258" y="1378"/>
                  </a:lnTo>
                  <a:lnTo>
                    <a:pt x="232" y="1352"/>
                  </a:lnTo>
                  <a:lnTo>
                    <a:pt x="206" y="1324"/>
                  </a:lnTo>
                  <a:lnTo>
                    <a:pt x="180" y="1294"/>
                  </a:lnTo>
                  <a:lnTo>
                    <a:pt x="156" y="1266"/>
                  </a:lnTo>
                  <a:lnTo>
                    <a:pt x="134" y="1234"/>
                  </a:lnTo>
                  <a:lnTo>
                    <a:pt x="114" y="1202"/>
                  </a:lnTo>
                  <a:lnTo>
                    <a:pt x="96" y="1168"/>
                  </a:lnTo>
                  <a:lnTo>
                    <a:pt x="78" y="1134"/>
                  </a:lnTo>
                  <a:lnTo>
                    <a:pt x="62" y="1100"/>
                  </a:lnTo>
                  <a:lnTo>
                    <a:pt x="48" y="1064"/>
                  </a:lnTo>
                  <a:lnTo>
                    <a:pt x="36" y="1028"/>
                  </a:lnTo>
                  <a:lnTo>
                    <a:pt x="24" y="990"/>
                  </a:lnTo>
                  <a:lnTo>
                    <a:pt x="16" y="952"/>
                  </a:lnTo>
                  <a:lnTo>
                    <a:pt x="8" y="912"/>
                  </a:lnTo>
                  <a:lnTo>
                    <a:pt x="4" y="872"/>
                  </a:lnTo>
                  <a:lnTo>
                    <a:pt x="0" y="832"/>
                  </a:lnTo>
                  <a:lnTo>
                    <a:pt x="0" y="792"/>
                  </a:lnTo>
                  <a:lnTo>
                    <a:pt x="0" y="792"/>
                  </a:lnTo>
                  <a:lnTo>
                    <a:pt x="0" y="752"/>
                  </a:lnTo>
                  <a:lnTo>
                    <a:pt x="4" y="710"/>
                  </a:lnTo>
                  <a:lnTo>
                    <a:pt x="8" y="672"/>
                  </a:lnTo>
                  <a:lnTo>
                    <a:pt x="16" y="632"/>
                  </a:lnTo>
                  <a:lnTo>
                    <a:pt x="24" y="594"/>
                  </a:lnTo>
                  <a:lnTo>
                    <a:pt x="36" y="556"/>
                  </a:lnTo>
                  <a:lnTo>
                    <a:pt x="48" y="520"/>
                  </a:lnTo>
                  <a:lnTo>
                    <a:pt x="62" y="484"/>
                  </a:lnTo>
                  <a:lnTo>
                    <a:pt x="78" y="448"/>
                  </a:lnTo>
                  <a:lnTo>
                    <a:pt x="96" y="414"/>
                  </a:lnTo>
                  <a:lnTo>
                    <a:pt x="114" y="382"/>
                  </a:lnTo>
                  <a:lnTo>
                    <a:pt x="134" y="350"/>
                  </a:lnTo>
                  <a:lnTo>
                    <a:pt x="156" y="318"/>
                  </a:lnTo>
                  <a:lnTo>
                    <a:pt x="180" y="288"/>
                  </a:lnTo>
                  <a:lnTo>
                    <a:pt x="206" y="260"/>
                  </a:lnTo>
                  <a:lnTo>
                    <a:pt x="232" y="232"/>
                  </a:lnTo>
                  <a:lnTo>
                    <a:pt x="258" y="206"/>
                  </a:lnTo>
                  <a:lnTo>
                    <a:pt x="288" y="182"/>
                  </a:lnTo>
                  <a:lnTo>
                    <a:pt x="318" y="158"/>
                  </a:lnTo>
                  <a:lnTo>
                    <a:pt x="348" y="136"/>
                  </a:lnTo>
                  <a:lnTo>
                    <a:pt x="380" y="116"/>
                  </a:lnTo>
                  <a:lnTo>
                    <a:pt x="414" y="96"/>
                  </a:lnTo>
                  <a:lnTo>
                    <a:pt x="448" y="78"/>
                  </a:lnTo>
                  <a:lnTo>
                    <a:pt x="482" y="62"/>
                  </a:lnTo>
                  <a:lnTo>
                    <a:pt x="518" y="48"/>
                  </a:lnTo>
                  <a:lnTo>
                    <a:pt x="556" y="36"/>
                  </a:lnTo>
                  <a:lnTo>
                    <a:pt x="594" y="26"/>
                  </a:lnTo>
                  <a:lnTo>
                    <a:pt x="632" y="16"/>
                  </a:lnTo>
                  <a:lnTo>
                    <a:pt x="670" y="10"/>
                  </a:lnTo>
                  <a:lnTo>
                    <a:pt x="710" y="4"/>
                  </a:lnTo>
                  <a:lnTo>
                    <a:pt x="750" y="2"/>
                  </a:lnTo>
                  <a:lnTo>
                    <a:pt x="790" y="0"/>
                  </a:lnTo>
                  <a:lnTo>
                    <a:pt x="790" y="0"/>
                  </a:lnTo>
                  <a:lnTo>
                    <a:pt x="832" y="2"/>
                  </a:lnTo>
                  <a:lnTo>
                    <a:pt x="872" y="4"/>
                  </a:lnTo>
                  <a:lnTo>
                    <a:pt x="912" y="10"/>
                  </a:lnTo>
                  <a:lnTo>
                    <a:pt x="950" y="16"/>
                  </a:lnTo>
                  <a:lnTo>
                    <a:pt x="988" y="26"/>
                  </a:lnTo>
                  <a:lnTo>
                    <a:pt x="1026" y="36"/>
                  </a:lnTo>
                  <a:lnTo>
                    <a:pt x="1062" y="48"/>
                  </a:lnTo>
                  <a:lnTo>
                    <a:pt x="1098" y="62"/>
                  </a:lnTo>
                  <a:lnTo>
                    <a:pt x="1134" y="78"/>
                  </a:lnTo>
                  <a:lnTo>
                    <a:pt x="1168" y="96"/>
                  </a:lnTo>
                  <a:lnTo>
                    <a:pt x="1200" y="116"/>
                  </a:lnTo>
                  <a:lnTo>
                    <a:pt x="1234" y="136"/>
                  </a:lnTo>
                  <a:lnTo>
                    <a:pt x="1264" y="158"/>
                  </a:lnTo>
                  <a:lnTo>
                    <a:pt x="1294" y="182"/>
                  </a:lnTo>
                  <a:lnTo>
                    <a:pt x="1322" y="206"/>
                  </a:lnTo>
                  <a:lnTo>
                    <a:pt x="1350" y="232"/>
                  </a:lnTo>
                  <a:lnTo>
                    <a:pt x="1376" y="260"/>
                  </a:lnTo>
                  <a:lnTo>
                    <a:pt x="1402" y="288"/>
                  </a:lnTo>
                  <a:lnTo>
                    <a:pt x="1424" y="318"/>
                  </a:lnTo>
                  <a:lnTo>
                    <a:pt x="1446" y="350"/>
                  </a:lnTo>
                  <a:lnTo>
                    <a:pt x="1468" y="382"/>
                  </a:lnTo>
                  <a:lnTo>
                    <a:pt x="1486" y="414"/>
                  </a:lnTo>
                  <a:lnTo>
                    <a:pt x="1504" y="448"/>
                  </a:lnTo>
                  <a:lnTo>
                    <a:pt x="1520" y="484"/>
                  </a:lnTo>
                  <a:lnTo>
                    <a:pt x="1534" y="520"/>
                  </a:lnTo>
                  <a:lnTo>
                    <a:pt x="1546" y="556"/>
                  </a:lnTo>
                  <a:lnTo>
                    <a:pt x="1556" y="594"/>
                  </a:lnTo>
                  <a:lnTo>
                    <a:pt x="1566" y="632"/>
                  </a:lnTo>
                  <a:lnTo>
                    <a:pt x="1572" y="672"/>
                  </a:lnTo>
                  <a:lnTo>
                    <a:pt x="1578" y="710"/>
                  </a:lnTo>
                  <a:lnTo>
                    <a:pt x="1580" y="752"/>
                  </a:lnTo>
                  <a:lnTo>
                    <a:pt x="1582" y="792"/>
                  </a:lnTo>
                  <a:lnTo>
                    <a:pt x="1582" y="792"/>
                  </a:lnTo>
                  <a:close/>
                </a:path>
              </a:pathLst>
            </a:custGeom>
            <a:solidFill>
              <a:srgbClr val="007E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4267">
                <a:latin typeface="微軟正黑體" panose="020B0604030504040204" pitchFamily="34" charset="-120"/>
                <a:ea typeface="微軟正黑體" panose="020B0604030504040204" pitchFamily="34" charset="-120"/>
              </a:endParaRPr>
            </a:p>
          </p:txBody>
        </p:sp>
        <p:sp>
          <p:nvSpPr>
            <p:cNvPr id="95" name="Freeform 6"/>
            <p:cNvSpPr>
              <a:spLocks/>
            </p:cNvSpPr>
            <p:nvPr/>
          </p:nvSpPr>
          <p:spPr bwMode="auto">
            <a:xfrm>
              <a:off x="1305645" y="776273"/>
              <a:ext cx="1415328" cy="1856638"/>
            </a:xfrm>
            <a:custGeom>
              <a:avLst/>
              <a:gdLst>
                <a:gd name="T0" fmla="*/ 1024 w 1084"/>
                <a:gd name="T1" fmla="*/ 902 h 1422"/>
                <a:gd name="T2" fmla="*/ 868 w 1084"/>
                <a:gd name="T3" fmla="*/ 822 h 1422"/>
                <a:gd name="T4" fmla="*/ 764 w 1084"/>
                <a:gd name="T5" fmla="*/ 854 h 1422"/>
                <a:gd name="T6" fmla="*/ 710 w 1084"/>
                <a:gd name="T7" fmla="*/ 788 h 1422"/>
                <a:gd name="T8" fmla="*/ 664 w 1084"/>
                <a:gd name="T9" fmla="*/ 788 h 1422"/>
                <a:gd name="T10" fmla="*/ 634 w 1084"/>
                <a:gd name="T11" fmla="*/ 712 h 1422"/>
                <a:gd name="T12" fmla="*/ 576 w 1084"/>
                <a:gd name="T13" fmla="*/ 724 h 1422"/>
                <a:gd name="T14" fmla="*/ 576 w 1084"/>
                <a:gd name="T15" fmla="*/ 626 h 1422"/>
                <a:gd name="T16" fmla="*/ 724 w 1084"/>
                <a:gd name="T17" fmla="*/ 682 h 1422"/>
                <a:gd name="T18" fmla="*/ 762 w 1084"/>
                <a:gd name="T19" fmla="*/ 600 h 1422"/>
                <a:gd name="T20" fmla="*/ 806 w 1084"/>
                <a:gd name="T21" fmla="*/ 504 h 1422"/>
                <a:gd name="T22" fmla="*/ 926 w 1084"/>
                <a:gd name="T23" fmla="*/ 238 h 1422"/>
                <a:gd name="T24" fmla="*/ 844 w 1084"/>
                <a:gd name="T25" fmla="*/ 144 h 1422"/>
                <a:gd name="T26" fmla="*/ 800 w 1084"/>
                <a:gd name="T27" fmla="*/ 286 h 1422"/>
                <a:gd name="T28" fmla="*/ 628 w 1084"/>
                <a:gd name="T29" fmla="*/ 182 h 1422"/>
                <a:gd name="T30" fmla="*/ 752 w 1084"/>
                <a:gd name="T31" fmla="*/ 114 h 1422"/>
                <a:gd name="T32" fmla="*/ 714 w 1084"/>
                <a:gd name="T33" fmla="*/ 20 h 1422"/>
                <a:gd name="T34" fmla="*/ 440 w 1084"/>
                <a:gd name="T35" fmla="*/ 42 h 1422"/>
                <a:gd name="T36" fmla="*/ 272 w 1084"/>
                <a:gd name="T37" fmla="*/ 42 h 1422"/>
                <a:gd name="T38" fmla="*/ 48 w 1084"/>
                <a:gd name="T39" fmla="*/ 58 h 1422"/>
                <a:gd name="T40" fmla="*/ 28 w 1084"/>
                <a:gd name="T41" fmla="*/ 92 h 1422"/>
                <a:gd name="T42" fmla="*/ 60 w 1084"/>
                <a:gd name="T43" fmla="*/ 134 h 1422"/>
                <a:gd name="T44" fmla="*/ 22 w 1084"/>
                <a:gd name="T45" fmla="*/ 204 h 1422"/>
                <a:gd name="T46" fmla="*/ 32 w 1084"/>
                <a:gd name="T47" fmla="*/ 290 h 1422"/>
                <a:gd name="T48" fmla="*/ 136 w 1084"/>
                <a:gd name="T49" fmla="*/ 184 h 1422"/>
                <a:gd name="T50" fmla="*/ 308 w 1084"/>
                <a:gd name="T51" fmla="*/ 320 h 1422"/>
                <a:gd name="T52" fmla="*/ 370 w 1084"/>
                <a:gd name="T53" fmla="*/ 604 h 1422"/>
                <a:gd name="T54" fmla="*/ 534 w 1084"/>
                <a:gd name="T55" fmla="*/ 762 h 1422"/>
                <a:gd name="T56" fmla="*/ 698 w 1084"/>
                <a:gd name="T57" fmla="*/ 882 h 1422"/>
                <a:gd name="T58" fmla="*/ 740 w 1084"/>
                <a:gd name="T59" fmla="*/ 890 h 1422"/>
                <a:gd name="T60" fmla="*/ 742 w 1084"/>
                <a:gd name="T61" fmla="*/ 1056 h 1422"/>
                <a:gd name="T62" fmla="*/ 784 w 1084"/>
                <a:gd name="T63" fmla="*/ 1158 h 1422"/>
                <a:gd name="T64" fmla="*/ 694 w 1084"/>
                <a:gd name="T65" fmla="*/ 1422 h 1422"/>
                <a:gd name="T66" fmla="*/ 958 w 1084"/>
                <a:gd name="T67" fmla="*/ 1244 h 1422"/>
                <a:gd name="T68" fmla="*/ 1046 w 1084"/>
                <a:gd name="T69" fmla="*/ 1164 h 1422"/>
                <a:gd name="T70" fmla="*/ 1024 w 1084"/>
                <a:gd name="T71" fmla="*/ 962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1422">
                  <a:moveTo>
                    <a:pt x="1024" y="962"/>
                  </a:moveTo>
                  <a:lnTo>
                    <a:pt x="1024" y="902"/>
                  </a:lnTo>
                  <a:lnTo>
                    <a:pt x="968" y="854"/>
                  </a:lnTo>
                  <a:lnTo>
                    <a:pt x="868" y="822"/>
                  </a:lnTo>
                  <a:lnTo>
                    <a:pt x="784" y="822"/>
                  </a:lnTo>
                  <a:lnTo>
                    <a:pt x="764" y="854"/>
                  </a:lnTo>
                  <a:lnTo>
                    <a:pt x="730" y="834"/>
                  </a:lnTo>
                  <a:lnTo>
                    <a:pt x="710" y="788"/>
                  </a:lnTo>
                  <a:lnTo>
                    <a:pt x="664" y="788"/>
                  </a:lnTo>
                  <a:lnTo>
                    <a:pt x="664" y="788"/>
                  </a:lnTo>
                  <a:lnTo>
                    <a:pt x="688" y="712"/>
                  </a:lnTo>
                  <a:lnTo>
                    <a:pt x="634" y="712"/>
                  </a:lnTo>
                  <a:lnTo>
                    <a:pt x="604" y="744"/>
                  </a:lnTo>
                  <a:lnTo>
                    <a:pt x="576" y="724"/>
                  </a:lnTo>
                  <a:lnTo>
                    <a:pt x="576" y="682"/>
                  </a:lnTo>
                  <a:lnTo>
                    <a:pt x="576" y="626"/>
                  </a:lnTo>
                  <a:lnTo>
                    <a:pt x="700" y="596"/>
                  </a:lnTo>
                  <a:lnTo>
                    <a:pt x="724" y="682"/>
                  </a:lnTo>
                  <a:lnTo>
                    <a:pt x="762" y="654"/>
                  </a:lnTo>
                  <a:lnTo>
                    <a:pt x="762" y="600"/>
                  </a:lnTo>
                  <a:lnTo>
                    <a:pt x="784" y="578"/>
                  </a:lnTo>
                  <a:lnTo>
                    <a:pt x="806" y="504"/>
                  </a:lnTo>
                  <a:lnTo>
                    <a:pt x="1014" y="432"/>
                  </a:lnTo>
                  <a:lnTo>
                    <a:pt x="926" y="238"/>
                  </a:lnTo>
                  <a:lnTo>
                    <a:pt x="888" y="228"/>
                  </a:lnTo>
                  <a:lnTo>
                    <a:pt x="844" y="144"/>
                  </a:lnTo>
                  <a:lnTo>
                    <a:pt x="776" y="144"/>
                  </a:lnTo>
                  <a:lnTo>
                    <a:pt x="800" y="286"/>
                  </a:lnTo>
                  <a:lnTo>
                    <a:pt x="752" y="286"/>
                  </a:lnTo>
                  <a:lnTo>
                    <a:pt x="628" y="182"/>
                  </a:lnTo>
                  <a:lnTo>
                    <a:pt x="650" y="134"/>
                  </a:lnTo>
                  <a:lnTo>
                    <a:pt x="752" y="114"/>
                  </a:lnTo>
                  <a:lnTo>
                    <a:pt x="752" y="42"/>
                  </a:lnTo>
                  <a:lnTo>
                    <a:pt x="714" y="20"/>
                  </a:lnTo>
                  <a:lnTo>
                    <a:pt x="542" y="42"/>
                  </a:lnTo>
                  <a:lnTo>
                    <a:pt x="440" y="42"/>
                  </a:lnTo>
                  <a:lnTo>
                    <a:pt x="362" y="20"/>
                  </a:lnTo>
                  <a:lnTo>
                    <a:pt x="272" y="42"/>
                  </a:lnTo>
                  <a:lnTo>
                    <a:pt x="136" y="0"/>
                  </a:lnTo>
                  <a:lnTo>
                    <a:pt x="48" y="58"/>
                  </a:lnTo>
                  <a:lnTo>
                    <a:pt x="72" y="92"/>
                  </a:lnTo>
                  <a:lnTo>
                    <a:pt x="28" y="92"/>
                  </a:lnTo>
                  <a:lnTo>
                    <a:pt x="28" y="134"/>
                  </a:lnTo>
                  <a:lnTo>
                    <a:pt x="60" y="134"/>
                  </a:lnTo>
                  <a:lnTo>
                    <a:pt x="0" y="168"/>
                  </a:lnTo>
                  <a:lnTo>
                    <a:pt x="22" y="204"/>
                  </a:lnTo>
                  <a:lnTo>
                    <a:pt x="54" y="204"/>
                  </a:lnTo>
                  <a:lnTo>
                    <a:pt x="32" y="290"/>
                  </a:lnTo>
                  <a:lnTo>
                    <a:pt x="68" y="258"/>
                  </a:lnTo>
                  <a:lnTo>
                    <a:pt x="136" y="184"/>
                  </a:lnTo>
                  <a:lnTo>
                    <a:pt x="240" y="212"/>
                  </a:lnTo>
                  <a:lnTo>
                    <a:pt x="308" y="320"/>
                  </a:lnTo>
                  <a:lnTo>
                    <a:pt x="294" y="486"/>
                  </a:lnTo>
                  <a:lnTo>
                    <a:pt x="370" y="604"/>
                  </a:lnTo>
                  <a:lnTo>
                    <a:pt x="416" y="724"/>
                  </a:lnTo>
                  <a:lnTo>
                    <a:pt x="534" y="762"/>
                  </a:lnTo>
                  <a:lnTo>
                    <a:pt x="606" y="800"/>
                  </a:lnTo>
                  <a:lnTo>
                    <a:pt x="698" y="882"/>
                  </a:lnTo>
                  <a:lnTo>
                    <a:pt x="730" y="882"/>
                  </a:lnTo>
                  <a:lnTo>
                    <a:pt x="740" y="890"/>
                  </a:lnTo>
                  <a:lnTo>
                    <a:pt x="720" y="948"/>
                  </a:lnTo>
                  <a:lnTo>
                    <a:pt x="742" y="1056"/>
                  </a:lnTo>
                  <a:lnTo>
                    <a:pt x="720" y="1110"/>
                  </a:lnTo>
                  <a:lnTo>
                    <a:pt x="784" y="1158"/>
                  </a:lnTo>
                  <a:lnTo>
                    <a:pt x="808" y="1194"/>
                  </a:lnTo>
                  <a:lnTo>
                    <a:pt x="694" y="1422"/>
                  </a:lnTo>
                  <a:lnTo>
                    <a:pt x="850" y="1370"/>
                  </a:lnTo>
                  <a:lnTo>
                    <a:pt x="958" y="1244"/>
                  </a:lnTo>
                  <a:lnTo>
                    <a:pt x="980" y="1172"/>
                  </a:lnTo>
                  <a:lnTo>
                    <a:pt x="1046" y="1164"/>
                  </a:lnTo>
                  <a:lnTo>
                    <a:pt x="1084" y="996"/>
                  </a:lnTo>
                  <a:lnTo>
                    <a:pt x="1024" y="962"/>
                  </a:lnTo>
                  <a:close/>
                </a:path>
              </a:pathLst>
            </a:custGeom>
            <a:solidFill>
              <a:srgbClr val="91D0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4267">
                <a:latin typeface="微軟正黑體" panose="020B0604030504040204" pitchFamily="34" charset="-120"/>
                <a:ea typeface="微軟正黑體" panose="020B0604030504040204" pitchFamily="34" charset="-120"/>
              </a:endParaRPr>
            </a:p>
          </p:txBody>
        </p:sp>
      </p:grpSp>
      <p:sp>
        <p:nvSpPr>
          <p:cNvPr id="96" name="文本框 95"/>
          <p:cNvSpPr txBox="1"/>
          <p:nvPr/>
        </p:nvSpPr>
        <p:spPr>
          <a:xfrm rot="21158846">
            <a:off x="3153583" y="264523"/>
            <a:ext cx="10979852" cy="5355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lnSpc>
                <a:spcPct val="90000"/>
              </a:lnSpc>
            </a:pPr>
            <a:r>
              <a:rPr lang="zh-TW" altLang="en-US"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檢定</a:t>
            </a:r>
            <a:r>
              <a:rPr lang="en-US" altLang="zh-TW"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a:t>
            </a:r>
            <a:r>
              <a:rPr lang="zh-TW" altLang="en-US"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創意樣樣行</a:t>
            </a:r>
            <a:endParaRPr lang="zh-CN" altLang="en-US"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grpSp>
        <p:nvGrpSpPr>
          <p:cNvPr id="7" name="群組 6">
            <a:extLst>
              <a:ext uri="{FF2B5EF4-FFF2-40B4-BE49-F238E27FC236}">
                <a16:creationId xmlns:a16="http://schemas.microsoft.com/office/drawing/2014/main" id="{566DC13B-556F-43BF-B833-017CA9495484}"/>
              </a:ext>
            </a:extLst>
          </p:cNvPr>
          <p:cNvGrpSpPr/>
          <p:nvPr/>
        </p:nvGrpSpPr>
        <p:grpSpPr>
          <a:xfrm flipH="1">
            <a:off x="-4462193" y="4602760"/>
            <a:ext cx="9050795" cy="599278"/>
            <a:chOff x="1707166" y="3418733"/>
            <a:chExt cx="6788096" cy="569355"/>
          </a:xfrm>
        </p:grpSpPr>
        <p:sp>
          <p:nvSpPr>
            <p:cNvPr id="193" name="五边形 420">
              <a:extLst>
                <a:ext uri="{FF2B5EF4-FFF2-40B4-BE49-F238E27FC236}">
                  <a16:creationId xmlns:a16="http://schemas.microsoft.com/office/drawing/2014/main" id="{F8254EFC-E432-40D8-B7F4-53FCFC2EA2C3}"/>
                </a:ext>
              </a:extLst>
            </p:cNvPr>
            <p:cNvSpPr/>
            <p:nvPr/>
          </p:nvSpPr>
          <p:spPr>
            <a:xfrm flipH="1">
              <a:off x="1707166" y="3418733"/>
              <a:ext cx="6788096" cy="569355"/>
            </a:xfrm>
            <a:prstGeom prst="homePlate">
              <a:avLst/>
            </a:prstGeom>
            <a:solidFill>
              <a:srgbClr val="FCA82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p>
          </p:txBody>
        </p:sp>
        <p:grpSp>
          <p:nvGrpSpPr>
            <p:cNvPr id="206" name="群組 205">
              <a:extLst>
                <a:ext uri="{FF2B5EF4-FFF2-40B4-BE49-F238E27FC236}">
                  <a16:creationId xmlns:a16="http://schemas.microsoft.com/office/drawing/2014/main" id="{6BA3D662-8312-46FC-89F3-D46427D599EB}"/>
                </a:ext>
              </a:extLst>
            </p:cNvPr>
            <p:cNvGrpSpPr/>
            <p:nvPr/>
          </p:nvGrpSpPr>
          <p:grpSpPr>
            <a:xfrm>
              <a:off x="2159489" y="3521063"/>
              <a:ext cx="287999" cy="399565"/>
              <a:chOff x="3162084" y="3629761"/>
              <a:chExt cx="449662" cy="625936"/>
            </a:xfrm>
          </p:grpSpPr>
          <p:sp>
            <p:nvSpPr>
              <p:cNvPr id="207" name="椭圆 445">
                <a:extLst>
                  <a:ext uri="{FF2B5EF4-FFF2-40B4-BE49-F238E27FC236}">
                    <a16:creationId xmlns:a16="http://schemas.microsoft.com/office/drawing/2014/main" id="{9EE12A1A-9D66-4183-AE75-7A9329350778}"/>
                  </a:ext>
                </a:extLst>
              </p:cNvPr>
              <p:cNvSpPr/>
              <p:nvPr/>
            </p:nvSpPr>
            <p:spPr>
              <a:xfrm>
                <a:off x="3162084" y="3666376"/>
                <a:ext cx="449662" cy="571515"/>
              </a:xfrm>
              <a:prstGeom prst="ellipse">
                <a:avLst/>
              </a:prstGeom>
              <a:solidFill>
                <a:schemeClr val="bg1"/>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33" b="1" dirty="0"/>
              </a:p>
            </p:txBody>
          </p:sp>
          <p:sp>
            <p:nvSpPr>
              <p:cNvPr id="208" name="矩形 207">
                <a:extLst>
                  <a:ext uri="{FF2B5EF4-FFF2-40B4-BE49-F238E27FC236}">
                    <a16:creationId xmlns:a16="http://schemas.microsoft.com/office/drawing/2014/main" id="{FBD2509F-F181-460B-8C0D-50C048E72491}"/>
                  </a:ext>
                </a:extLst>
              </p:cNvPr>
              <p:cNvSpPr/>
              <p:nvPr/>
            </p:nvSpPr>
            <p:spPr>
              <a:xfrm>
                <a:off x="3189889" y="3629761"/>
                <a:ext cx="377675" cy="625936"/>
              </a:xfrm>
              <a:prstGeom prst="rect">
                <a:avLst/>
              </a:prstGeom>
            </p:spPr>
            <p:txBody>
              <a:bodyPr wrap="none">
                <a:spAutoFit/>
              </a:bodyPr>
              <a:lstStyle/>
              <a:p>
                <a:pPr lvl="0" algn="ctr"/>
                <a:r>
                  <a:rPr lang="en-US" altLang="zh-CN" sz="2133" b="1" dirty="0">
                    <a:solidFill>
                      <a:srgbClr val="FCA826"/>
                    </a:solidFill>
                    <a:effectLst>
                      <a:outerShdw blurRad="50800" dist="38100" dir="5400000" algn="t" rotWithShape="0">
                        <a:prstClr val="black">
                          <a:alpha val="40000"/>
                        </a:prstClr>
                      </a:outerShdw>
                    </a:effectLst>
                  </a:rPr>
                  <a:t>3</a:t>
                </a:r>
                <a:endParaRPr lang="zh-CN" altLang="en-US" sz="2133" b="1" dirty="0">
                  <a:solidFill>
                    <a:srgbClr val="FCA826"/>
                  </a:solidFill>
                  <a:effectLst>
                    <a:outerShdw blurRad="50800" dist="38100" dir="5400000" algn="t" rotWithShape="0">
                      <a:prstClr val="black">
                        <a:alpha val="40000"/>
                      </a:prstClr>
                    </a:outerShdw>
                  </a:effectLst>
                </a:endParaRPr>
              </a:p>
            </p:txBody>
          </p:sp>
        </p:grpSp>
        <p:sp>
          <p:nvSpPr>
            <p:cNvPr id="209" name="矩形 208">
              <a:extLst>
                <a:ext uri="{FF2B5EF4-FFF2-40B4-BE49-F238E27FC236}">
                  <a16:creationId xmlns:a16="http://schemas.microsoft.com/office/drawing/2014/main" id="{EEE9AE7C-68BF-4E0B-A957-343719D16AB9}"/>
                </a:ext>
              </a:extLst>
            </p:cNvPr>
            <p:cNvSpPr/>
            <p:nvPr/>
          </p:nvSpPr>
          <p:spPr>
            <a:xfrm>
              <a:off x="2534301" y="3460548"/>
              <a:ext cx="1215718" cy="497095"/>
            </a:xfrm>
            <a:prstGeom prst="rect">
              <a:avLst/>
            </a:prstGeom>
          </p:spPr>
          <p:txBody>
            <a:bodyPr wrap="none">
              <a:spAutoFit/>
            </a:bodyPr>
            <a:lstStyle/>
            <a:p>
              <a:pPr lvl="0" algn="r"/>
              <a:r>
                <a:rPr lang="zh-TW" altLang="en-US" sz="2800" b="1" dirty="0">
                  <a:solidFill>
                    <a:schemeClr val="bg1"/>
                  </a:solidFill>
                  <a:latin typeface="微軟正黑體" panose="020B0604030504040204" pitchFamily="34" charset="-120"/>
                  <a:ea typeface="微軟正黑體" panose="020B0604030504040204" pitchFamily="34" charset="-120"/>
                </a:rPr>
                <a:t>競賽規劃</a:t>
              </a:r>
              <a:endParaRPr lang="en-US" altLang="zh-CN" sz="2800" b="1" dirty="0">
                <a:solidFill>
                  <a:schemeClr val="bg1"/>
                </a:solidFill>
                <a:latin typeface="微軟正黑體" panose="020B0604030504040204" pitchFamily="34" charset="-120"/>
                <a:ea typeface="微軟正黑體" panose="020B0604030504040204" pitchFamily="34" charset="-120"/>
              </a:endParaRPr>
            </a:p>
          </p:txBody>
        </p:sp>
      </p:grpSp>
      <p:grpSp>
        <p:nvGrpSpPr>
          <p:cNvPr id="5" name="群組 4">
            <a:extLst>
              <a:ext uri="{FF2B5EF4-FFF2-40B4-BE49-F238E27FC236}">
                <a16:creationId xmlns:a16="http://schemas.microsoft.com/office/drawing/2014/main" id="{05A34324-1B65-4911-9F3F-96636C773BA2}"/>
              </a:ext>
            </a:extLst>
          </p:cNvPr>
          <p:cNvGrpSpPr/>
          <p:nvPr/>
        </p:nvGrpSpPr>
        <p:grpSpPr>
          <a:xfrm flipH="1">
            <a:off x="-4030628" y="1513034"/>
            <a:ext cx="10157024" cy="1239638"/>
            <a:chOff x="711742" y="2286995"/>
            <a:chExt cx="7617768" cy="1177738"/>
          </a:xfrm>
        </p:grpSpPr>
        <p:sp>
          <p:nvSpPr>
            <p:cNvPr id="191" name="五边形 418">
              <a:extLst>
                <a:ext uri="{FF2B5EF4-FFF2-40B4-BE49-F238E27FC236}">
                  <a16:creationId xmlns:a16="http://schemas.microsoft.com/office/drawing/2014/main" id="{11CB080F-85A2-4C9A-B238-3672570AEF91}"/>
                </a:ext>
              </a:extLst>
            </p:cNvPr>
            <p:cNvSpPr/>
            <p:nvPr/>
          </p:nvSpPr>
          <p:spPr>
            <a:xfrm flipH="1">
              <a:off x="711742" y="2286995"/>
              <a:ext cx="7617768" cy="569355"/>
            </a:xfrm>
            <a:prstGeom prst="homePlate">
              <a:avLst/>
            </a:prstGeom>
            <a:solidFill>
              <a:srgbClr val="82D64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p>
          </p:txBody>
        </p:sp>
        <p:grpSp>
          <p:nvGrpSpPr>
            <p:cNvPr id="200" name="群組 199">
              <a:extLst>
                <a:ext uri="{FF2B5EF4-FFF2-40B4-BE49-F238E27FC236}">
                  <a16:creationId xmlns:a16="http://schemas.microsoft.com/office/drawing/2014/main" id="{437796D0-1980-4CBB-8A16-0B58C70B0224}"/>
                </a:ext>
              </a:extLst>
            </p:cNvPr>
            <p:cNvGrpSpPr/>
            <p:nvPr/>
          </p:nvGrpSpPr>
          <p:grpSpPr>
            <a:xfrm>
              <a:off x="1344154" y="2373724"/>
              <a:ext cx="288000" cy="399564"/>
              <a:chOff x="1889087" y="1846916"/>
              <a:chExt cx="449665" cy="625934"/>
            </a:xfrm>
          </p:grpSpPr>
          <p:sp>
            <p:nvSpPr>
              <p:cNvPr id="201" name="椭圆 441">
                <a:extLst>
                  <a:ext uri="{FF2B5EF4-FFF2-40B4-BE49-F238E27FC236}">
                    <a16:creationId xmlns:a16="http://schemas.microsoft.com/office/drawing/2014/main" id="{8D454B5C-4D0A-4061-9D67-952700DCC89D}"/>
                  </a:ext>
                </a:extLst>
              </p:cNvPr>
              <p:cNvSpPr/>
              <p:nvPr/>
            </p:nvSpPr>
            <p:spPr>
              <a:xfrm>
                <a:off x="1889087" y="1891095"/>
                <a:ext cx="449665" cy="571514"/>
              </a:xfrm>
              <a:prstGeom prst="ellipse">
                <a:avLst/>
              </a:prstGeom>
              <a:solidFill>
                <a:schemeClr val="bg1"/>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33" b="1" dirty="0"/>
              </a:p>
            </p:txBody>
          </p:sp>
          <p:sp>
            <p:nvSpPr>
              <p:cNvPr id="202" name="矩形 201">
                <a:extLst>
                  <a:ext uri="{FF2B5EF4-FFF2-40B4-BE49-F238E27FC236}">
                    <a16:creationId xmlns:a16="http://schemas.microsoft.com/office/drawing/2014/main" id="{780F436B-B789-4D75-98F0-59D096C67EAC}"/>
                  </a:ext>
                </a:extLst>
              </p:cNvPr>
              <p:cNvSpPr/>
              <p:nvPr/>
            </p:nvSpPr>
            <p:spPr>
              <a:xfrm>
                <a:off x="1932132" y="1846916"/>
                <a:ext cx="377677" cy="625934"/>
              </a:xfrm>
              <a:prstGeom prst="rect">
                <a:avLst/>
              </a:prstGeom>
            </p:spPr>
            <p:txBody>
              <a:bodyPr wrap="none">
                <a:spAutoFit/>
              </a:bodyPr>
              <a:lstStyle/>
              <a:p>
                <a:pPr lvl="0" algn="ctr"/>
                <a:r>
                  <a:rPr lang="en-US" altLang="zh-CN" sz="2133" b="1" dirty="0">
                    <a:solidFill>
                      <a:srgbClr val="82D640"/>
                    </a:solidFill>
                    <a:effectLst>
                      <a:outerShdw blurRad="50800" dist="38100" dir="5400000" algn="t" rotWithShape="0">
                        <a:prstClr val="black">
                          <a:alpha val="40000"/>
                        </a:prstClr>
                      </a:outerShdw>
                    </a:effectLst>
                  </a:rPr>
                  <a:t>1</a:t>
                </a:r>
                <a:endParaRPr lang="zh-CN" altLang="en-US" sz="2133" b="1" dirty="0">
                  <a:solidFill>
                    <a:srgbClr val="82D640"/>
                  </a:solidFill>
                  <a:effectLst>
                    <a:outerShdw blurRad="50800" dist="38100" dir="5400000" algn="t" rotWithShape="0">
                      <a:prstClr val="black">
                        <a:alpha val="40000"/>
                      </a:prstClr>
                    </a:outerShdw>
                  </a:effectLst>
                </a:endParaRPr>
              </a:p>
            </p:txBody>
          </p:sp>
        </p:grpSp>
        <p:sp>
          <p:nvSpPr>
            <p:cNvPr id="210" name="矩形 209">
              <a:extLst>
                <a:ext uri="{FF2B5EF4-FFF2-40B4-BE49-F238E27FC236}">
                  <a16:creationId xmlns:a16="http://schemas.microsoft.com/office/drawing/2014/main" id="{0495C863-F438-4D18-BE8B-FBD2237B5697}"/>
                </a:ext>
              </a:extLst>
            </p:cNvPr>
            <p:cNvSpPr/>
            <p:nvPr/>
          </p:nvSpPr>
          <p:spPr>
            <a:xfrm>
              <a:off x="1357510" y="2343774"/>
              <a:ext cx="1913762" cy="1120959"/>
            </a:xfrm>
            <a:prstGeom prst="rect">
              <a:avLst/>
            </a:prstGeom>
          </p:spPr>
          <p:txBody>
            <a:bodyPr wrap="square">
              <a:sp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檢定規劃</a:t>
              </a:r>
              <a:endParaRPr lang="en-US" altLang="zh-CN" sz="2800" b="1" dirty="0">
                <a:solidFill>
                  <a:schemeClr val="bg1"/>
                </a:solidFill>
                <a:latin typeface="微軟正黑體" panose="020B0604030504040204" pitchFamily="34" charset="-120"/>
                <a:ea typeface="微軟正黑體" panose="020B0604030504040204" pitchFamily="34" charset="-120"/>
              </a:endParaRPr>
            </a:p>
            <a:p>
              <a:pPr lvl="0" algn="ctr"/>
              <a:endParaRPr lang="en-US" altLang="zh-CN" sz="4267" b="1" dirty="0">
                <a:solidFill>
                  <a:schemeClr val="bg1"/>
                </a:solidFill>
                <a:latin typeface="微軟正黑體" panose="020B0604030504040204" pitchFamily="34" charset="-120"/>
                <a:ea typeface="微軟正黑體" panose="020B0604030504040204" pitchFamily="34" charset="-120"/>
              </a:endParaRPr>
            </a:p>
          </p:txBody>
        </p:sp>
      </p:grpSp>
      <p:grpSp>
        <p:nvGrpSpPr>
          <p:cNvPr id="6" name="群組 5">
            <a:extLst>
              <a:ext uri="{FF2B5EF4-FFF2-40B4-BE49-F238E27FC236}">
                <a16:creationId xmlns:a16="http://schemas.microsoft.com/office/drawing/2014/main" id="{608ACD0B-13BC-4E7D-9C99-68FE3CC8FC7D}"/>
              </a:ext>
            </a:extLst>
          </p:cNvPr>
          <p:cNvGrpSpPr/>
          <p:nvPr/>
        </p:nvGrpSpPr>
        <p:grpSpPr>
          <a:xfrm>
            <a:off x="6261609" y="3520881"/>
            <a:ext cx="9486781" cy="599279"/>
            <a:chOff x="1374103" y="2877515"/>
            <a:chExt cx="7115085" cy="569355"/>
          </a:xfrm>
        </p:grpSpPr>
        <p:sp>
          <p:nvSpPr>
            <p:cNvPr id="192" name="五边形 419">
              <a:extLst>
                <a:ext uri="{FF2B5EF4-FFF2-40B4-BE49-F238E27FC236}">
                  <a16:creationId xmlns:a16="http://schemas.microsoft.com/office/drawing/2014/main" id="{76C4F283-516A-4736-8761-787076344188}"/>
                </a:ext>
              </a:extLst>
            </p:cNvPr>
            <p:cNvSpPr/>
            <p:nvPr/>
          </p:nvSpPr>
          <p:spPr>
            <a:xfrm flipH="1">
              <a:off x="1374103" y="2877515"/>
              <a:ext cx="7115085" cy="569355"/>
            </a:xfrm>
            <a:prstGeom prst="homePlate">
              <a:avLst/>
            </a:prstGeom>
            <a:solidFill>
              <a:srgbClr val="17556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p>
          </p:txBody>
        </p:sp>
        <p:grpSp>
          <p:nvGrpSpPr>
            <p:cNvPr id="203" name="群組 202">
              <a:extLst>
                <a:ext uri="{FF2B5EF4-FFF2-40B4-BE49-F238E27FC236}">
                  <a16:creationId xmlns:a16="http://schemas.microsoft.com/office/drawing/2014/main" id="{143A8A68-FF6D-496A-B4E1-356CB8CA7FE8}"/>
                </a:ext>
              </a:extLst>
            </p:cNvPr>
            <p:cNvGrpSpPr/>
            <p:nvPr/>
          </p:nvGrpSpPr>
          <p:grpSpPr>
            <a:xfrm>
              <a:off x="1852616" y="2940828"/>
              <a:ext cx="287999" cy="399564"/>
              <a:chOff x="2595894" y="2720797"/>
              <a:chExt cx="449665" cy="625934"/>
            </a:xfrm>
          </p:grpSpPr>
          <p:sp>
            <p:nvSpPr>
              <p:cNvPr id="204" name="椭圆 443">
                <a:extLst>
                  <a:ext uri="{FF2B5EF4-FFF2-40B4-BE49-F238E27FC236}">
                    <a16:creationId xmlns:a16="http://schemas.microsoft.com/office/drawing/2014/main" id="{ECFBCD83-B916-4818-A3C5-E7E773CAB007}"/>
                  </a:ext>
                </a:extLst>
              </p:cNvPr>
              <p:cNvSpPr/>
              <p:nvPr/>
            </p:nvSpPr>
            <p:spPr>
              <a:xfrm>
                <a:off x="2595894" y="2764975"/>
                <a:ext cx="449665" cy="571513"/>
              </a:xfrm>
              <a:prstGeom prst="ellipse">
                <a:avLst/>
              </a:prstGeom>
              <a:solidFill>
                <a:schemeClr val="bg1"/>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33" b="1" dirty="0"/>
              </a:p>
            </p:txBody>
          </p:sp>
          <p:sp>
            <p:nvSpPr>
              <p:cNvPr id="205" name="矩形 204">
                <a:extLst>
                  <a:ext uri="{FF2B5EF4-FFF2-40B4-BE49-F238E27FC236}">
                    <a16:creationId xmlns:a16="http://schemas.microsoft.com/office/drawing/2014/main" id="{4AA694D5-451F-460B-8336-65E58A020DF7}"/>
                  </a:ext>
                </a:extLst>
              </p:cNvPr>
              <p:cNvSpPr/>
              <p:nvPr/>
            </p:nvSpPr>
            <p:spPr>
              <a:xfrm>
                <a:off x="2643217" y="2720797"/>
                <a:ext cx="377678" cy="625934"/>
              </a:xfrm>
              <a:prstGeom prst="rect">
                <a:avLst/>
              </a:prstGeom>
            </p:spPr>
            <p:txBody>
              <a:bodyPr wrap="none">
                <a:spAutoFit/>
              </a:bodyPr>
              <a:lstStyle/>
              <a:p>
                <a:pPr lvl="0" algn="ctr"/>
                <a:r>
                  <a:rPr lang="en-US" altLang="zh-CN" sz="2133" b="1" dirty="0">
                    <a:solidFill>
                      <a:srgbClr val="175562"/>
                    </a:solidFill>
                    <a:effectLst>
                      <a:outerShdw blurRad="50800" dist="38100" dir="5400000" algn="t" rotWithShape="0">
                        <a:prstClr val="black">
                          <a:alpha val="40000"/>
                        </a:prstClr>
                      </a:outerShdw>
                    </a:effectLst>
                  </a:rPr>
                  <a:t>2</a:t>
                </a:r>
                <a:endParaRPr lang="zh-CN" altLang="en-US" sz="2133" b="1" dirty="0">
                  <a:solidFill>
                    <a:srgbClr val="175562"/>
                  </a:solidFill>
                  <a:effectLst>
                    <a:outerShdw blurRad="50800" dist="38100" dir="5400000" algn="t" rotWithShape="0">
                      <a:prstClr val="black">
                        <a:alpha val="40000"/>
                      </a:prstClr>
                    </a:outerShdw>
                  </a:effectLst>
                </a:endParaRPr>
              </a:p>
            </p:txBody>
          </p:sp>
        </p:grpSp>
        <p:sp>
          <p:nvSpPr>
            <p:cNvPr id="211" name="矩形 210">
              <a:extLst>
                <a:ext uri="{FF2B5EF4-FFF2-40B4-BE49-F238E27FC236}">
                  <a16:creationId xmlns:a16="http://schemas.microsoft.com/office/drawing/2014/main" id="{5853BC12-7D79-4467-B677-D3F5F3134AEE}"/>
                </a:ext>
              </a:extLst>
            </p:cNvPr>
            <p:cNvSpPr/>
            <p:nvPr/>
          </p:nvSpPr>
          <p:spPr>
            <a:xfrm>
              <a:off x="2248576" y="2886127"/>
              <a:ext cx="1754326" cy="497094"/>
            </a:xfrm>
            <a:prstGeom prst="rect">
              <a:avLst/>
            </a:prstGeom>
          </p:spPr>
          <p:txBody>
            <a:bodyPr wrap="none">
              <a:spAutoFit/>
            </a:bodyPr>
            <a:lstStyle/>
            <a:p>
              <a:pPr algn="r">
                <a:tabLst>
                  <a:tab pos="529153" algn="l"/>
                </a:tabLst>
              </a:pPr>
              <a:r>
                <a:rPr lang="zh-TW" altLang="en-US" sz="2800" b="1" dirty="0">
                  <a:solidFill>
                    <a:schemeClr val="bg1"/>
                  </a:solidFill>
                  <a:latin typeface="微軟正黑體" panose="020B0604030504040204" pitchFamily="34" charset="-120"/>
                  <a:ea typeface="微軟正黑體" panose="020B0604030504040204" pitchFamily="34" charset="-120"/>
                </a:rPr>
                <a:t>多元學習表現</a:t>
              </a:r>
              <a:endParaRPr lang="en-US" altLang="zh-CN" sz="2800" b="1" dirty="0">
                <a:solidFill>
                  <a:schemeClr val="bg1"/>
                </a:solidFill>
                <a:latin typeface="微軟正黑體" panose="020B0604030504040204" pitchFamily="34" charset="-120"/>
                <a:ea typeface="微軟正黑體" panose="020B0604030504040204" pitchFamily="34" charset="-120"/>
              </a:endParaRPr>
            </a:p>
          </p:txBody>
        </p:sp>
      </p:grpSp>
      <p:sp>
        <p:nvSpPr>
          <p:cNvPr id="99" name="文本框 95">
            <a:extLst>
              <a:ext uri="{FF2B5EF4-FFF2-40B4-BE49-F238E27FC236}">
                <a16:creationId xmlns:a16="http://schemas.microsoft.com/office/drawing/2014/main" id="{D1D446F3-585C-4CC1-82D3-EC57B5E3FBC8}"/>
              </a:ext>
            </a:extLst>
          </p:cNvPr>
          <p:cNvSpPr txBox="1"/>
          <p:nvPr/>
        </p:nvSpPr>
        <p:spPr>
          <a:xfrm rot="21117969">
            <a:off x="4141152" y="665620"/>
            <a:ext cx="12217400" cy="683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lnSpc>
                <a:spcPct val="90000"/>
              </a:lnSpc>
            </a:pPr>
            <a:r>
              <a:rPr lang="zh-TW" altLang="en-US" sz="2667"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邁向</a:t>
            </a:r>
            <a:r>
              <a:rPr lang="zh-TW" altLang="en-US" sz="4267"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國立</a:t>
            </a:r>
            <a:r>
              <a:rPr lang="zh-TW" altLang="en-US" sz="2667"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創雙贏</a:t>
            </a:r>
            <a:endParaRPr lang="zh-CN" altLang="en-US" sz="2667"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
        <p:nvSpPr>
          <p:cNvPr id="188" name="標題 1">
            <a:extLst>
              <a:ext uri="{FF2B5EF4-FFF2-40B4-BE49-F238E27FC236}">
                <a16:creationId xmlns:a16="http://schemas.microsoft.com/office/drawing/2014/main" id="{470DD5B0-B949-4880-AB09-84B64CBAB38F}"/>
              </a:ext>
            </a:extLst>
          </p:cNvPr>
          <p:cNvSpPr txBox="1">
            <a:spLocks/>
          </p:cNvSpPr>
          <p:nvPr/>
        </p:nvSpPr>
        <p:spPr>
          <a:xfrm>
            <a:off x="-51168" y="287941"/>
            <a:ext cx="6539845" cy="132715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800" b="1" dirty="0">
                <a:solidFill>
                  <a:schemeClr val="accent5">
                    <a:lumMod val="50000"/>
                  </a:schemeClr>
                </a:solidFill>
                <a:effectLst>
                  <a:outerShdw blurRad="38100" dist="38100" dir="2700000" algn="tl">
                    <a:srgbClr val="000000">
                      <a:alpha val="43137"/>
                    </a:srgbClr>
                  </a:outerShdw>
                </a:effectLst>
                <a:latin typeface="微軟正黑體" pitchFamily="34" charset="-120"/>
                <a:ea typeface="微軟正黑體" pitchFamily="34" charset="-120"/>
              </a:rPr>
              <a:t>經國高中</a:t>
            </a:r>
            <a:r>
              <a:rPr lang="en-US" altLang="zh-TW" sz="3733" b="1" dirty="0">
                <a:solidFill>
                  <a:schemeClr val="accent5">
                    <a:lumMod val="50000"/>
                  </a:schemeClr>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3733" b="1" dirty="0">
                <a:solidFill>
                  <a:schemeClr val="accent5">
                    <a:lumMod val="50000"/>
                  </a:schemeClr>
                </a:solidFill>
                <a:effectLst>
                  <a:outerShdw blurRad="38100" dist="38100" dir="2700000" algn="tl">
                    <a:srgbClr val="000000">
                      <a:alpha val="43137"/>
                    </a:srgbClr>
                  </a:outerShdw>
                </a:effectLst>
                <a:latin typeface="微軟正黑體" pitchFamily="34" charset="-120"/>
                <a:ea typeface="微軟正黑體" pitchFamily="34" charset="-120"/>
              </a:rPr>
              <a:t>商業與管理群</a:t>
            </a:r>
            <a:endParaRPr lang="zh-TW" altLang="en-US" sz="4800" b="1" dirty="0">
              <a:solidFill>
                <a:schemeClr val="accent5">
                  <a:lumMod val="50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14" name="文字方塊 213">
            <a:extLst>
              <a:ext uri="{FF2B5EF4-FFF2-40B4-BE49-F238E27FC236}">
                <a16:creationId xmlns:a16="http://schemas.microsoft.com/office/drawing/2014/main" id="{D327D1E0-7E0B-46DD-AAB7-E2C9EAD0A29D}"/>
              </a:ext>
            </a:extLst>
          </p:cNvPr>
          <p:cNvSpPr txBox="1"/>
          <p:nvPr/>
        </p:nvSpPr>
        <p:spPr>
          <a:xfrm>
            <a:off x="440207" y="5341643"/>
            <a:ext cx="4505624" cy="1293559"/>
          </a:xfrm>
          <a:prstGeom prst="rect">
            <a:avLst/>
          </a:prstGeom>
          <a:noFill/>
        </p:spPr>
        <p:txBody>
          <a:bodyPr wrap="square">
            <a:spAutoFit/>
          </a:bodyPr>
          <a:lstStyle/>
          <a:p>
            <a:pPr marL="380990" indent="-380990" defTabSz="914377">
              <a:lnSpc>
                <a:spcPts val="2400"/>
              </a:lnSpc>
              <a:buFont typeface="Arial" panose="020B0604020202020204" pitchFamily="34" charset="0"/>
              <a:buChar char="•"/>
            </a:pPr>
            <a:r>
              <a:rPr lang="zh-TW" altLang="zh-TW" sz="1600" b="1" dirty="0">
                <a:solidFill>
                  <a:schemeClr val="accent2"/>
                </a:solidFill>
                <a:latin typeface="微軟正黑體" panose="020B0604030504040204" pitchFamily="34" charset="-120"/>
                <a:ea typeface="微軟正黑體" panose="020B0604030504040204" pitchFamily="34" charset="-120"/>
                <a:cs typeface="+mn-ea"/>
              </a:rPr>
              <a:t>教育部</a:t>
            </a:r>
            <a:r>
              <a:rPr lang="en-US" altLang="zh-TW" sz="1600" b="1" dirty="0">
                <a:solidFill>
                  <a:schemeClr val="accent2"/>
                </a:solidFill>
                <a:latin typeface="微軟正黑體" panose="020B0604030504040204" pitchFamily="34" charset="-120"/>
                <a:ea typeface="微軟正黑體" panose="020B0604030504040204" pitchFamily="34" charset="-120"/>
                <a:cs typeface="+mn-ea"/>
              </a:rPr>
              <a:t> </a:t>
            </a:r>
            <a:r>
              <a:rPr lang="zh-TW" altLang="zh-TW" sz="1600" b="1" dirty="0">
                <a:solidFill>
                  <a:schemeClr val="accent2"/>
                </a:solidFill>
                <a:latin typeface="微軟正黑體" panose="020B0604030504040204" pitchFamily="34" charset="-120"/>
                <a:ea typeface="微軟正黑體" panose="020B0604030504040204" pitchFamily="34" charset="-120"/>
                <a:cs typeface="+mn-ea"/>
              </a:rPr>
              <a:t>全國技藝競賽</a:t>
            </a:r>
            <a:r>
              <a:rPr lang="en-US" altLang="zh-TW" sz="1600" b="1" dirty="0">
                <a:solidFill>
                  <a:schemeClr val="accent2"/>
                </a:solidFill>
                <a:latin typeface="微軟正黑體" panose="020B0604030504040204" pitchFamily="34" charset="-120"/>
                <a:ea typeface="微軟正黑體" panose="020B0604030504040204" pitchFamily="34" charset="-120"/>
                <a:cs typeface="+mn-ea"/>
              </a:rPr>
              <a:t>/</a:t>
            </a:r>
            <a:r>
              <a:rPr lang="zh-TW" altLang="zh-TW" sz="1600" b="1" dirty="0">
                <a:solidFill>
                  <a:schemeClr val="accent2"/>
                </a:solidFill>
                <a:latin typeface="微軟正黑體" panose="020B0604030504040204" pitchFamily="34" charset="-120"/>
                <a:ea typeface="微軟正黑體" panose="020B0604030504040204" pitchFamily="34" charset="-120"/>
                <a:cs typeface="+mn-ea"/>
              </a:rPr>
              <a:t>專題製作競賽</a:t>
            </a:r>
            <a:endParaRPr lang="en-US" altLang="zh-TW" sz="1600" b="1" dirty="0">
              <a:solidFill>
                <a:schemeClr val="accent2"/>
              </a:solidFill>
              <a:latin typeface="微軟正黑體" panose="020B0604030504040204" pitchFamily="34" charset="-120"/>
              <a:ea typeface="微軟正黑體" panose="020B0604030504040204" pitchFamily="34" charset="-120"/>
              <a:cs typeface="+mn-ea"/>
            </a:endParaRPr>
          </a:p>
          <a:p>
            <a:pPr marL="380990" indent="-380990" defTabSz="914377">
              <a:lnSpc>
                <a:spcPts val="2400"/>
              </a:lnSpc>
              <a:buFont typeface="Arial" panose="020B0604020202020204" pitchFamily="34" charset="0"/>
              <a:buChar char="•"/>
            </a:pPr>
            <a:r>
              <a:rPr lang="zh-TW" altLang="en-US" sz="1600" b="1" dirty="0">
                <a:solidFill>
                  <a:schemeClr val="accent6"/>
                </a:solidFill>
                <a:latin typeface="微軟正黑體" panose="020B0604030504040204" pitchFamily="34" charset="-120"/>
                <a:ea typeface="微軟正黑體" panose="020B0604030504040204" pitchFamily="34" charset="-120"/>
                <a:cs typeface="+mn-ea"/>
              </a:rPr>
              <a:t>教育部 中學生小論文</a:t>
            </a:r>
            <a:r>
              <a:rPr lang="en-US" altLang="zh-TW" sz="1600" b="1" dirty="0">
                <a:solidFill>
                  <a:schemeClr val="accent6"/>
                </a:solidFill>
                <a:latin typeface="微軟正黑體" panose="020B0604030504040204" pitchFamily="34" charset="-120"/>
                <a:ea typeface="微軟正黑體" panose="020B0604030504040204" pitchFamily="34" charset="-120"/>
                <a:cs typeface="+mn-ea"/>
              </a:rPr>
              <a:t>/</a:t>
            </a:r>
            <a:r>
              <a:rPr lang="zh-TW" altLang="en-US" sz="1600" b="1" dirty="0">
                <a:solidFill>
                  <a:schemeClr val="accent6"/>
                </a:solidFill>
                <a:latin typeface="微軟正黑體" panose="020B0604030504040204" pitchFamily="34" charset="-120"/>
                <a:ea typeface="微軟正黑體" panose="020B0604030504040204" pitchFamily="34" charset="-120"/>
                <a:cs typeface="+mn-ea"/>
              </a:rPr>
              <a:t>閱讀心得</a:t>
            </a:r>
            <a:endParaRPr lang="en-US" altLang="zh-TW" sz="1600" b="1" dirty="0">
              <a:solidFill>
                <a:schemeClr val="accent6"/>
              </a:solidFill>
              <a:latin typeface="微軟正黑體" panose="020B0604030504040204" pitchFamily="34" charset="-120"/>
              <a:ea typeface="微軟正黑體" panose="020B0604030504040204" pitchFamily="34" charset="-120"/>
              <a:cs typeface="+mn-ea"/>
            </a:endParaRPr>
          </a:p>
          <a:p>
            <a:pPr marL="380990" indent="-380990" defTabSz="914377">
              <a:lnSpc>
                <a:spcPts val="2400"/>
              </a:lnSpc>
              <a:buFont typeface="Arial" panose="020B0604020202020204" pitchFamily="34" charset="0"/>
              <a:buChar char="•"/>
            </a:pPr>
            <a:r>
              <a:rPr lang="zh-TW" altLang="en-US" sz="1600" b="1" dirty="0">
                <a:solidFill>
                  <a:schemeClr val="accent2"/>
                </a:solidFill>
                <a:latin typeface="微軟正黑體" panose="020B0604030504040204" pitchFamily="34" charset="-120"/>
                <a:ea typeface="微軟正黑體" panose="020B0604030504040204" pitchFamily="34" charset="-120"/>
                <a:cs typeface="+mn-ea"/>
              </a:rPr>
              <a:t>全國科學探究競賽</a:t>
            </a:r>
            <a:r>
              <a:rPr lang="en-US" altLang="zh-TW" sz="1600" b="1" dirty="0">
                <a:solidFill>
                  <a:schemeClr val="accent2"/>
                </a:solidFill>
                <a:latin typeface="微軟正黑體" panose="020B0604030504040204" pitchFamily="34" charset="-120"/>
                <a:ea typeface="微軟正黑體" panose="020B0604030504040204" pitchFamily="34" charset="-120"/>
                <a:cs typeface="+mn-ea"/>
              </a:rPr>
              <a:t>(</a:t>
            </a:r>
            <a:r>
              <a:rPr lang="zh-TW" altLang="en-US" sz="1600" b="1" dirty="0">
                <a:solidFill>
                  <a:schemeClr val="accent2"/>
                </a:solidFill>
                <a:latin typeface="微軟正黑體" panose="020B0604030504040204" pitchFamily="34" charset="-120"/>
                <a:ea typeface="微軟正黑體" panose="020B0604030504040204" pitchFamily="34" charset="-120"/>
                <a:cs typeface="+mn-ea"/>
              </a:rPr>
              <a:t>科展</a:t>
            </a:r>
            <a:r>
              <a:rPr lang="en-US" altLang="zh-TW" sz="1600" b="1" dirty="0">
                <a:solidFill>
                  <a:schemeClr val="accent2"/>
                </a:solidFill>
                <a:latin typeface="微軟正黑體" panose="020B0604030504040204" pitchFamily="34" charset="-120"/>
                <a:ea typeface="微軟正黑體" panose="020B0604030504040204" pitchFamily="34" charset="-120"/>
                <a:cs typeface="+mn-ea"/>
              </a:rPr>
              <a:t>)</a:t>
            </a:r>
          </a:p>
          <a:p>
            <a:pPr marL="380990" indent="-380990" defTabSz="914377">
              <a:lnSpc>
                <a:spcPts val="2400"/>
              </a:lnSpc>
              <a:buFont typeface="Arial" panose="020B0604020202020204" pitchFamily="34" charset="0"/>
              <a:buChar char="•"/>
            </a:pPr>
            <a:r>
              <a:rPr lang="zh-TW" altLang="en-US" sz="1600" b="1" dirty="0">
                <a:solidFill>
                  <a:schemeClr val="accent6"/>
                </a:solidFill>
                <a:latin typeface="微軟正黑體" panose="020B0604030504040204" pitchFamily="34" charset="-120"/>
                <a:ea typeface="微軟正黑體" panose="020B0604030504040204" pitchFamily="34" charset="-120"/>
                <a:cs typeface="+mn-ea"/>
              </a:rPr>
              <a:t>世界青少年發明展</a:t>
            </a:r>
          </a:p>
        </p:txBody>
      </p:sp>
      <p:pic>
        <p:nvPicPr>
          <p:cNvPr id="270" name="圖片 269">
            <a:extLst>
              <a:ext uri="{FF2B5EF4-FFF2-40B4-BE49-F238E27FC236}">
                <a16:creationId xmlns:a16="http://schemas.microsoft.com/office/drawing/2014/main" id="{21AAB2CB-928C-4B14-A924-CEE85BB72502}"/>
              </a:ext>
            </a:extLst>
          </p:cNvPr>
          <p:cNvPicPr>
            <a:picLocks noChangeAspect="1"/>
          </p:cNvPicPr>
          <p:nvPr/>
        </p:nvPicPr>
        <p:blipFill>
          <a:blip r:embed="rId4"/>
          <a:stretch>
            <a:fillRect/>
          </a:stretch>
        </p:blipFill>
        <p:spPr>
          <a:xfrm>
            <a:off x="158849" y="2360404"/>
            <a:ext cx="1840828" cy="2102749"/>
          </a:xfrm>
          <a:prstGeom prst="rect">
            <a:avLst/>
          </a:prstGeom>
        </p:spPr>
      </p:pic>
      <p:pic>
        <p:nvPicPr>
          <p:cNvPr id="271" name="圖片 270">
            <a:extLst>
              <a:ext uri="{FF2B5EF4-FFF2-40B4-BE49-F238E27FC236}">
                <a16:creationId xmlns:a16="http://schemas.microsoft.com/office/drawing/2014/main" id="{28C89CB1-3758-4357-8136-DDC31D23D377}"/>
              </a:ext>
            </a:extLst>
          </p:cNvPr>
          <p:cNvPicPr>
            <a:picLocks noChangeAspect="1"/>
          </p:cNvPicPr>
          <p:nvPr/>
        </p:nvPicPr>
        <p:blipFill>
          <a:blip r:embed="rId5"/>
          <a:stretch>
            <a:fillRect/>
          </a:stretch>
        </p:blipFill>
        <p:spPr>
          <a:xfrm>
            <a:off x="1978401" y="2360404"/>
            <a:ext cx="1840828" cy="2102749"/>
          </a:xfrm>
          <a:prstGeom prst="rect">
            <a:avLst/>
          </a:prstGeom>
        </p:spPr>
      </p:pic>
      <p:pic>
        <p:nvPicPr>
          <p:cNvPr id="272" name="圖片 271">
            <a:extLst>
              <a:ext uri="{FF2B5EF4-FFF2-40B4-BE49-F238E27FC236}">
                <a16:creationId xmlns:a16="http://schemas.microsoft.com/office/drawing/2014/main" id="{A8A66FE7-C79E-44C2-8D24-0B4C0425BF99}"/>
              </a:ext>
            </a:extLst>
          </p:cNvPr>
          <p:cNvPicPr>
            <a:picLocks noChangeAspect="1"/>
          </p:cNvPicPr>
          <p:nvPr/>
        </p:nvPicPr>
        <p:blipFill>
          <a:blip r:embed="rId6"/>
          <a:stretch>
            <a:fillRect/>
          </a:stretch>
        </p:blipFill>
        <p:spPr>
          <a:xfrm>
            <a:off x="3797953" y="2360404"/>
            <a:ext cx="1840828" cy="2102749"/>
          </a:xfrm>
          <a:prstGeom prst="rect">
            <a:avLst/>
          </a:prstGeom>
        </p:spPr>
      </p:pic>
      <p:grpSp>
        <p:nvGrpSpPr>
          <p:cNvPr id="17" name="群組 16">
            <a:extLst>
              <a:ext uri="{FF2B5EF4-FFF2-40B4-BE49-F238E27FC236}">
                <a16:creationId xmlns:a16="http://schemas.microsoft.com/office/drawing/2014/main" id="{F843C57C-3C65-4F91-A00F-048281813D7A}"/>
              </a:ext>
            </a:extLst>
          </p:cNvPr>
          <p:cNvGrpSpPr/>
          <p:nvPr/>
        </p:nvGrpSpPr>
        <p:grpSpPr>
          <a:xfrm>
            <a:off x="6618765" y="4253248"/>
            <a:ext cx="5360711" cy="2314284"/>
            <a:chOff x="4964073" y="3189936"/>
            <a:chExt cx="4020533" cy="1735713"/>
          </a:xfrm>
        </p:grpSpPr>
        <p:grpSp>
          <p:nvGrpSpPr>
            <p:cNvPr id="14" name="群組 13">
              <a:extLst>
                <a:ext uri="{FF2B5EF4-FFF2-40B4-BE49-F238E27FC236}">
                  <a16:creationId xmlns:a16="http://schemas.microsoft.com/office/drawing/2014/main" id="{B8B7CAF3-BD98-485D-87D2-686A9B0CA8B6}"/>
                </a:ext>
              </a:extLst>
            </p:cNvPr>
            <p:cNvGrpSpPr/>
            <p:nvPr/>
          </p:nvGrpSpPr>
          <p:grpSpPr>
            <a:xfrm>
              <a:off x="4964073" y="3189936"/>
              <a:ext cx="4020533" cy="1735713"/>
              <a:chOff x="4714598" y="1514069"/>
              <a:chExt cx="4300245" cy="1735713"/>
            </a:xfrm>
          </p:grpSpPr>
          <p:grpSp>
            <p:nvGrpSpPr>
              <p:cNvPr id="12" name="群組 11">
                <a:extLst>
                  <a:ext uri="{FF2B5EF4-FFF2-40B4-BE49-F238E27FC236}">
                    <a16:creationId xmlns:a16="http://schemas.microsoft.com/office/drawing/2014/main" id="{3AB91F85-652B-44C4-8F04-33F150E594AB}"/>
                  </a:ext>
                </a:extLst>
              </p:cNvPr>
              <p:cNvGrpSpPr/>
              <p:nvPr/>
            </p:nvGrpSpPr>
            <p:grpSpPr>
              <a:xfrm>
                <a:off x="6859049" y="1514069"/>
                <a:ext cx="2155794" cy="1723612"/>
                <a:chOff x="4915640" y="1222320"/>
                <a:chExt cx="3371582" cy="3176959"/>
              </a:xfrm>
            </p:grpSpPr>
            <p:sp>
              <p:nvSpPr>
                <p:cNvPr id="274" name="圆角矩形 50">
                  <a:extLst>
                    <a:ext uri="{FF2B5EF4-FFF2-40B4-BE49-F238E27FC236}">
                      <a16:creationId xmlns:a16="http://schemas.microsoft.com/office/drawing/2014/main" id="{E4F44815-DD75-439A-8A2F-B2CA3A952405}"/>
                    </a:ext>
                  </a:extLst>
                </p:cNvPr>
                <p:cNvSpPr/>
                <p:nvPr/>
              </p:nvSpPr>
              <p:spPr>
                <a:xfrm>
                  <a:off x="4915640" y="1222320"/>
                  <a:ext cx="3371582" cy="3176959"/>
                </a:xfrm>
                <a:prstGeom prst="roundRect">
                  <a:avLst>
                    <a:gd name="adj" fmla="val 5271"/>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dirty="0"/>
                </a:p>
              </p:txBody>
            </p:sp>
            <p:sp>
              <p:nvSpPr>
                <p:cNvPr id="281" name="矩形 280">
                  <a:extLst>
                    <a:ext uri="{FF2B5EF4-FFF2-40B4-BE49-F238E27FC236}">
                      <a16:creationId xmlns:a16="http://schemas.microsoft.com/office/drawing/2014/main" id="{52AE51C2-5469-4DA1-B280-E22847E6A4EC}"/>
                    </a:ext>
                  </a:extLst>
                </p:cNvPr>
                <p:cNvSpPr/>
                <p:nvPr/>
              </p:nvSpPr>
              <p:spPr>
                <a:xfrm>
                  <a:off x="5637585" y="1504197"/>
                  <a:ext cx="1607263" cy="581387"/>
                </a:xfrm>
                <a:prstGeom prst="rect">
                  <a:avLst/>
                </a:prstGeom>
              </p:spPr>
              <p:txBody>
                <a:bodyPr wrap="none">
                  <a:spAutoFit/>
                </a:bodyPr>
                <a:lstStyle/>
                <a:p>
                  <a:r>
                    <a:rPr lang="zh-TW" altLang="en-US" sz="2133" b="1" dirty="0">
                      <a:solidFill>
                        <a:schemeClr val="accent5"/>
                      </a:solidFill>
                      <a:latin typeface="微軟正黑體" panose="020B0604030504040204" pitchFamily="34" charset="-120"/>
                      <a:ea typeface="微軟正黑體" panose="020B0604030504040204" pitchFamily="34" charset="-120"/>
                    </a:rPr>
                    <a:t>多元學習</a:t>
                  </a:r>
                  <a:endParaRPr lang="zh-CN" altLang="en-US" sz="2133" b="1" dirty="0">
                    <a:solidFill>
                      <a:schemeClr val="accent5"/>
                    </a:solidFill>
                    <a:latin typeface="微軟正黑體" panose="020B0604030504040204" pitchFamily="34" charset="-120"/>
                    <a:ea typeface="微軟正黑體" panose="020B0604030504040204" pitchFamily="34" charset="-120"/>
                  </a:endParaRPr>
                </a:p>
              </p:txBody>
            </p:sp>
            <p:sp>
              <p:nvSpPr>
                <p:cNvPr id="288" name="矩形 287">
                  <a:extLst>
                    <a:ext uri="{FF2B5EF4-FFF2-40B4-BE49-F238E27FC236}">
                      <a16:creationId xmlns:a16="http://schemas.microsoft.com/office/drawing/2014/main" id="{DFD36C52-916B-4A5A-B44A-377D242DD434}"/>
                    </a:ext>
                  </a:extLst>
                </p:cNvPr>
                <p:cNvSpPr/>
                <p:nvPr/>
              </p:nvSpPr>
              <p:spPr>
                <a:xfrm>
                  <a:off x="5759449" y="2038098"/>
                  <a:ext cx="2456316" cy="2213685"/>
                </a:xfrm>
                <a:prstGeom prst="rect">
                  <a:avLst/>
                </a:prstGeom>
              </p:spPr>
              <p:txBody>
                <a:bodyPr wrap="square">
                  <a:spAutoFit/>
                </a:bodyPr>
                <a:lstStyle/>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職場體驗</a:t>
                  </a:r>
                  <a:endParaRPr lang="en-US" altLang="zh-TW" sz="1600" dirty="0">
                    <a:solidFill>
                      <a:prstClr val="black"/>
                    </a:solidFill>
                    <a:latin typeface="微軟正黑體" panose="020B0604030504040204" pitchFamily="34" charset="-120"/>
                    <a:ea typeface="微軟正黑體" panose="020B0604030504040204" pitchFamily="34" charset="-120"/>
                  </a:endParaRPr>
                </a:p>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業師協同教學</a:t>
                  </a:r>
                  <a:endParaRPr lang="en-US" altLang="zh-TW" sz="1600" dirty="0">
                    <a:solidFill>
                      <a:prstClr val="black"/>
                    </a:solidFill>
                    <a:latin typeface="微軟正黑體" panose="020B0604030504040204" pitchFamily="34" charset="-120"/>
                    <a:ea typeface="微軟正黑體" panose="020B0604030504040204" pitchFamily="34" charset="-120"/>
                  </a:endParaRPr>
                </a:p>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全國技藝競賽</a:t>
                  </a:r>
                  <a:endParaRPr lang="en-US" altLang="zh-TW" sz="1600" dirty="0">
                    <a:solidFill>
                      <a:prstClr val="black"/>
                    </a:solidFill>
                    <a:latin typeface="微軟正黑體" panose="020B0604030504040204" pitchFamily="34" charset="-120"/>
                    <a:ea typeface="微軟正黑體" panose="020B0604030504040204" pitchFamily="34" charset="-120"/>
                  </a:endParaRPr>
                </a:p>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創意發明</a:t>
                  </a:r>
                  <a:endParaRPr lang="en-US" altLang="zh-TW" sz="1600" dirty="0">
                    <a:solidFill>
                      <a:prstClr val="black"/>
                    </a:solidFill>
                    <a:latin typeface="微軟正黑體" panose="020B0604030504040204" pitchFamily="34" charset="-120"/>
                    <a:ea typeface="微軟正黑體" panose="020B0604030504040204" pitchFamily="34" charset="-120"/>
                  </a:endParaRPr>
                </a:p>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專題製作</a:t>
                  </a:r>
                  <a:r>
                    <a:rPr lang="en-US" altLang="zh-TW" sz="1600" dirty="0">
                      <a:solidFill>
                        <a:prstClr val="black"/>
                      </a:solidFill>
                      <a:latin typeface="微軟正黑體" panose="020B0604030504040204" pitchFamily="34" charset="-120"/>
                      <a:ea typeface="微軟正黑體" panose="020B0604030504040204" pitchFamily="34" charset="-120"/>
                    </a:rPr>
                    <a:t>/</a:t>
                  </a:r>
                  <a:r>
                    <a:rPr lang="zh-TW" altLang="en-US" sz="1600" dirty="0">
                      <a:solidFill>
                        <a:prstClr val="black"/>
                      </a:solidFill>
                      <a:latin typeface="微軟正黑體" panose="020B0604030504040204" pitchFamily="34" charset="-120"/>
                      <a:ea typeface="微軟正黑體" panose="020B0604030504040204" pitchFamily="34" charset="-120"/>
                    </a:rPr>
                    <a:t>行銷企劃</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grpSp>
          <p:sp>
            <p:nvSpPr>
              <p:cNvPr id="273" name="圆角矩形 46">
                <a:extLst>
                  <a:ext uri="{FF2B5EF4-FFF2-40B4-BE49-F238E27FC236}">
                    <a16:creationId xmlns:a16="http://schemas.microsoft.com/office/drawing/2014/main" id="{F0F54B17-50E2-498D-827F-2AE1B6ABC7F9}"/>
                  </a:ext>
                </a:extLst>
              </p:cNvPr>
              <p:cNvSpPr/>
              <p:nvPr/>
            </p:nvSpPr>
            <p:spPr>
              <a:xfrm>
                <a:off x="4714598" y="1526168"/>
                <a:ext cx="1954168" cy="1723614"/>
              </a:xfrm>
              <a:prstGeom prst="roundRect">
                <a:avLst>
                  <a:gd name="adj" fmla="val 5432"/>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67" b="1">
                  <a:solidFill>
                    <a:schemeClr val="tx1"/>
                  </a:solidFill>
                </a:endParaRPr>
              </a:p>
            </p:txBody>
          </p:sp>
          <p:sp>
            <p:nvSpPr>
              <p:cNvPr id="289" name="矩形 288">
                <a:extLst>
                  <a:ext uri="{FF2B5EF4-FFF2-40B4-BE49-F238E27FC236}">
                    <a16:creationId xmlns:a16="http://schemas.microsoft.com/office/drawing/2014/main" id="{E9337F19-58D7-43FF-8C1B-FBEFF1AF0AEA}"/>
                  </a:ext>
                </a:extLst>
              </p:cNvPr>
              <p:cNvSpPr/>
              <p:nvPr/>
            </p:nvSpPr>
            <p:spPr>
              <a:xfrm>
                <a:off x="5230629" y="1992716"/>
                <a:ext cx="1772347" cy="28190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TW" altLang="en-US" sz="1400" dirty="0">
                    <a:solidFill>
                      <a:prstClr val="black"/>
                    </a:solidFill>
                    <a:latin typeface="微軟正黑體" panose="020B0604030504040204" pitchFamily="34" charset="-120"/>
                    <a:ea typeface="微軟正黑體" panose="020B0604030504040204" pitchFamily="34" charset="-120"/>
                  </a:rPr>
                  <a:t>瑞士飯店管理大學</a:t>
                </a:r>
                <a:endParaRPr lang="zh-CN" altLang="en-US" sz="1400" dirty="0">
                  <a:solidFill>
                    <a:prstClr val="black"/>
                  </a:solidFill>
                  <a:latin typeface="微軟正黑體" panose="020B0604030504040204" pitchFamily="34" charset="-120"/>
                  <a:ea typeface="微軟正黑體" panose="020B0604030504040204" pitchFamily="34" charset="-120"/>
                </a:endParaRPr>
              </a:p>
            </p:txBody>
          </p:sp>
          <p:sp>
            <p:nvSpPr>
              <p:cNvPr id="275" name="矩形 274">
                <a:extLst>
                  <a:ext uri="{FF2B5EF4-FFF2-40B4-BE49-F238E27FC236}">
                    <a16:creationId xmlns:a16="http://schemas.microsoft.com/office/drawing/2014/main" id="{D33E3626-18EF-43EC-AB16-73FA5C12090F}"/>
                  </a:ext>
                </a:extLst>
              </p:cNvPr>
              <p:cNvSpPr/>
              <p:nvPr/>
            </p:nvSpPr>
            <p:spPr>
              <a:xfrm>
                <a:off x="5151826" y="2367696"/>
                <a:ext cx="1027686" cy="315423"/>
              </a:xfrm>
              <a:prstGeom prst="rect">
                <a:avLst/>
              </a:prstGeom>
            </p:spPr>
            <p:txBody>
              <a:bodyPr wrap="none">
                <a:spAutoFit/>
              </a:bodyPr>
              <a:lstStyle/>
              <a:p>
                <a:r>
                  <a:rPr lang="zh-TW" altLang="en-US" sz="2133" b="1" dirty="0">
                    <a:solidFill>
                      <a:schemeClr val="accent6"/>
                    </a:solidFill>
                    <a:latin typeface="微軟正黑體" panose="020B0604030504040204" pitchFamily="34" charset="-120"/>
                    <a:ea typeface="微軟正黑體" panose="020B0604030504040204" pitchFamily="34" charset="-120"/>
                  </a:rPr>
                  <a:t>國際教育</a:t>
                </a:r>
                <a:endParaRPr lang="zh-CN" altLang="en-US" sz="2133" b="1" dirty="0">
                  <a:solidFill>
                    <a:schemeClr val="accent6"/>
                  </a:solidFill>
                  <a:latin typeface="微軟正黑體" panose="020B0604030504040204" pitchFamily="34" charset="-120"/>
                  <a:ea typeface="微軟正黑體" panose="020B0604030504040204" pitchFamily="34" charset="-120"/>
                </a:endParaRPr>
              </a:p>
            </p:txBody>
          </p:sp>
          <p:sp>
            <p:nvSpPr>
              <p:cNvPr id="290" name="矩形 289">
                <a:extLst>
                  <a:ext uri="{FF2B5EF4-FFF2-40B4-BE49-F238E27FC236}">
                    <a16:creationId xmlns:a16="http://schemas.microsoft.com/office/drawing/2014/main" id="{AF7719A5-07D9-4570-899E-3C48AE45C9CC}"/>
                  </a:ext>
                </a:extLst>
              </p:cNvPr>
              <p:cNvSpPr/>
              <p:nvPr/>
            </p:nvSpPr>
            <p:spPr>
              <a:xfrm>
                <a:off x="5142561" y="1713024"/>
                <a:ext cx="1027686" cy="315423"/>
              </a:xfrm>
              <a:prstGeom prst="rect">
                <a:avLst/>
              </a:prstGeom>
            </p:spPr>
            <p:txBody>
              <a:bodyPr wrap="none">
                <a:spAutoFit/>
              </a:bodyPr>
              <a:lstStyle/>
              <a:p>
                <a:r>
                  <a:rPr lang="zh-TW" altLang="en-US" sz="2133" b="1" dirty="0">
                    <a:solidFill>
                      <a:schemeClr val="accent2"/>
                    </a:solidFill>
                    <a:latin typeface="微軟正黑體" panose="020B0604030504040204" pitchFamily="34" charset="-120"/>
                    <a:ea typeface="微軟正黑體" panose="020B0604030504040204" pitchFamily="34" charset="-120"/>
                  </a:rPr>
                  <a:t>雙聯學制</a:t>
                </a:r>
                <a:endParaRPr lang="zh-CN" altLang="en-US" sz="2133" b="1" dirty="0">
                  <a:solidFill>
                    <a:schemeClr val="accent2"/>
                  </a:solidFill>
                  <a:latin typeface="微軟正黑體" panose="020B0604030504040204" pitchFamily="34" charset="-120"/>
                  <a:ea typeface="微軟正黑體" panose="020B0604030504040204" pitchFamily="34" charset="-120"/>
                </a:endParaRPr>
              </a:p>
            </p:txBody>
          </p:sp>
          <p:sp>
            <p:nvSpPr>
              <p:cNvPr id="293" name="矩形 292">
                <a:extLst>
                  <a:ext uri="{FF2B5EF4-FFF2-40B4-BE49-F238E27FC236}">
                    <a16:creationId xmlns:a16="http://schemas.microsoft.com/office/drawing/2014/main" id="{E7D795B5-BDC8-4E8A-AC46-51F45D021D0E}"/>
                  </a:ext>
                </a:extLst>
              </p:cNvPr>
              <p:cNvSpPr/>
              <p:nvPr/>
            </p:nvSpPr>
            <p:spPr>
              <a:xfrm>
                <a:off x="5241212" y="2672482"/>
                <a:ext cx="813390" cy="438581"/>
              </a:xfrm>
              <a:prstGeom prst="rect">
                <a:avLst/>
              </a:prstGeom>
            </p:spPr>
            <p:txBody>
              <a:bodyPr wrap="square">
                <a:spAutoFit/>
              </a:bodyPr>
              <a:lstStyle/>
              <a:p>
                <a:r>
                  <a:rPr lang="zh-TW" altLang="en-US" sz="1600" dirty="0">
                    <a:solidFill>
                      <a:prstClr val="black"/>
                    </a:solidFill>
                    <a:latin typeface="微軟正黑體" panose="020B0604030504040204" pitchFamily="34" charset="-120"/>
                    <a:ea typeface="微軟正黑體" panose="020B0604030504040204" pitchFamily="34" charset="-120"/>
                  </a:rPr>
                  <a:t>美國</a:t>
                </a:r>
                <a:endParaRPr lang="en-US" altLang="zh-TW" sz="1600" dirty="0">
                  <a:solidFill>
                    <a:prstClr val="black"/>
                  </a:solidFill>
                  <a:latin typeface="微軟正黑體" panose="020B0604030504040204" pitchFamily="34" charset="-120"/>
                  <a:ea typeface="微軟正黑體" panose="020B0604030504040204" pitchFamily="34" charset="-120"/>
                </a:endParaRPr>
              </a:p>
              <a:p>
                <a:r>
                  <a:rPr lang="zh-TW" altLang="en-US" sz="1600" dirty="0">
                    <a:solidFill>
                      <a:prstClr val="black"/>
                    </a:solidFill>
                    <a:latin typeface="微軟正黑體" panose="020B0604030504040204" pitchFamily="34" charset="-120"/>
                    <a:ea typeface="微軟正黑體" panose="020B0604030504040204" pitchFamily="34" charset="-120"/>
                  </a:rPr>
                  <a:t>澳洲</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sp>
            <p:nvSpPr>
              <p:cNvPr id="294" name="矩形 293">
                <a:extLst>
                  <a:ext uri="{FF2B5EF4-FFF2-40B4-BE49-F238E27FC236}">
                    <a16:creationId xmlns:a16="http://schemas.microsoft.com/office/drawing/2014/main" id="{94821890-C387-4CE9-92C4-14785410D5F9}"/>
                  </a:ext>
                </a:extLst>
              </p:cNvPr>
              <p:cNvSpPr/>
              <p:nvPr/>
            </p:nvSpPr>
            <p:spPr>
              <a:xfrm>
                <a:off x="5788671" y="2672482"/>
                <a:ext cx="813390" cy="438581"/>
              </a:xfrm>
              <a:prstGeom prst="rect">
                <a:avLst/>
              </a:prstGeom>
            </p:spPr>
            <p:txBody>
              <a:bodyPr wrap="square">
                <a:spAutoFit/>
              </a:bodyPr>
              <a:lstStyle/>
              <a:p>
                <a:r>
                  <a:rPr lang="zh-TW" altLang="en-US" sz="1600" dirty="0">
                    <a:solidFill>
                      <a:prstClr val="black"/>
                    </a:solidFill>
                    <a:latin typeface="微軟正黑體" panose="020B0604030504040204" pitchFamily="34" charset="-120"/>
                    <a:ea typeface="微軟正黑體" panose="020B0604030504040204" pitchFamily="34" charset="-120"/>
                  </a:rPr>
                  <a:t>英國</a:t>
                </a:r>
                <a:endParaRPr lang="en-US" altLang="zh-TW" sz="1600" dirty="0">
                  <a:solidFill>
                    <a:prstClr val="black"/>
                  </a:solidFill>
                  <a:latin typeface="微軟正黑體" panose="020B0604030504040204" pitchFamily="34" charset="-120"/>
                  <a:ea typeface="微軟正黑體" panose="020B0604030504040204" pitchFamily="34" charset="-120"/>
                </a:endParaRPr>
              </a:p>
              <a:p>
                <a:r>
                  <a:rPr lang="zh-TW" altLang="en-US" sz="1600" dirty="0">
                    <a:solidFill>
                      <a:prstClr val="black"/>
                    </a:solidFill>
                    <a:latin typeface="微軟正黑體" panose="020B0604030504040204" pitchFamily="34" charset="-120"/>
                    <a:ea typeface="微軟正黑體" panose="020B0604030504040204" pitchFamily="34" charset="-120"/>
                  </a:rPr>
                  <a:t>宿霧</a:t>
                </a:r>
                <a:endParaRPr lang="zh-CN" altLang="en-US" sz="1600" dirty="0">
                  <a:solidFill>
                    <a:prstClr val="black"/>
                  </a:solidFill>
                  <a:latin typeface="微軟正黑體" panose="020B0604030504040204" pitchFamily="34" charset="-120"/>
                  <a:ea typeface="微軟正黑體" panose="020B0604030504040204" pitchFamily="34" charset="-120"/>
                </a:endParaRPr>
              </a:p>
            </p:txBody>
          </p:sp>
        </p:grpSp>
        <p:pic>
          <p:nvPicPr>
            <p:cNvPr id="416" name="圖片 415">
              <a:extLst>
                <a:ext uri="{FF2B5EF4-FFF2-40B4-BE49-F238E27FC236}">
                  <a16:creationId xmlns:a16="http://schemas.microsoft.com/office/drawing/2014/main" id="{62A32F3F-0F20-4F73-B991-8674B0E467AD}"/>
                </a:ext>
              </a:extLst>
            </p:cNvPr>
            <p:cNvPicPr>
              <a:picLocks noChangeAspect="1"/>
            </p:cNvPicPr>
            <p:nvPr/>
          </p:nvPicPr>
          <p:blipFill>
            <a:blip r:embed="rId7"/>
            <a:stretch>
              <a:fillRect/>
            </a:stretch>
          </p:blipFill>
          <p:spPr>
            <a:xfrm flipH="1">
              <a:off x="4964872" y="3224979"/>
              <a:ext cx="574517" cy="684000"/>
            </a:xfrm>
            <a:prstGeom prst="rect">
              <a:avLst/>
            </a:prstGeom>
          </p:spPr>
        </p:pic>
        <p:pic>
          <p:nvPicPr>
            <p:cNvPr id="417" name="圖片 416">
              <a:extLst>
                <a:ext uri="{FF2B5EF4-FFF2-40B4-BE49-F238E27FC236}">
                  <a16:creationId xmlns:a16="http://schemas.microsoft.com/office/drawing/2014/main" id="{1B87A689-60CC-451A-AD3A-0BEFD75DFA36}"/>
                </a:ext>
              </a:extLst>
            </p:cNvPr>
            <p:cNvPicPr>
              <a:picLocks noChangeAspect="1"/>
            </p:cNvPicPr>
            <p:nvPr/>
          </p:nvPicPr>
          <p:blipFill>
            <a:blip r:embed="rId8"/>
            <a:stretch>
              <a:fillRect/>
            </a:stretch>
          </p:blipFill>
          <p:spPr>
            <a:xfrm flipH="1">
              <a:off x="7004796" y="3244406"/>
              <a:ext cx="563382" cy="661794"/>
            </a:xfrm>
            <a:prstGeom prst="rect">
              <a:avLst/>
            </a:prstGeom>
          </p:spPr>
        </p:pic>
      </p:grpSp>
      <p:grpSp>
        <p:nvGrpSpPr>
          <p:cNvPr id="16" name="群組 15">
            <a:extLst>
              <a:ext uri="{FF2B5EF4-FFF2-40B4-BE49-F238E27FC236}">
                <a16:creationId xmlns:a16="http://schemas.microsoft.com/office/drawing/2014/main" id="{FA6C37A5-8520-4FC4-BC85-20D4F8C9F765}"/>
              </a:ext>
            </a:extLst>
          </p:cNvPr>
          <p:cNvGrpSpPr/>
          <p:nvPr/>
        </p:nvGrpSpPr>
        <p:grpSpPr>
          <a:xfrm>
            <a:off x="6322114" y="1468169"/>
            <a:ext cx="1166231" cy="885532"/>
            <a:chOff x="4741585" y="1043976"/>
            <a:chExt cx="874673" cy="664149"/>
          </a:xfrm>
        </p:grpSpPr>
        <p:grpSp>
          <p:nvGrpSpPr>
            <p:cNvPr id="418" name="组合 55">
              <a:extLst>
                <a:ext uri="{FF2B5EF4-FFF2-40B4-BE49-F238E27FC236}">
                  <a16:creationId xmlns:a16="http://schemas.microsoft.com/office/drawing/2014/main" id="{2FBEDCB8-3372-48B2-80F0-D1C50D490C91}"/>
                </a:ext>
              </a:extLst>
            </p:cNvPr>
            <p:cNvGrpSpPr/>
            <p:nvPr/>
          </p:nvGrpSpPr>
          <p:grpSpPr>
            <a:xfrm>
              <a:off x="4900614" y="1245950"/>
              <a:ext cx="715644" cy="462175"/>
              <a:chOff x="1281153" y="5632171"/>
              <a:chExt cx="1466266" cy="937662"/>
            </a:xfrm>
          </p:grpSpPr>
          <p:sp>
            <p:nvSpPr>
              <p:cNvPr id="419" name="云形 56">
                <a:extLst>
                  <a:ext uri="{FF2B5EF4-FFF2-40B4-BE49-F238E27FC236}">
                    <a16:creationId xmlns:a16="http://schemas.microsoft.com/office/drawing/2014/main" id="{DFA19CF7-A238-4DB3-B4DE-CBFE573B2707}"/>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b="1" dirty="0">
                  <a:solidFill>
                    <a:srgbClr val="FFC52F"/>
                  </a:solidFill>
                  <a:latin typeface="微軟正黑體" panose="020B0604030504040204" pitchFamily="34" charset="-120"/>
                  <a:ea typeface="微軟正黑體" panose="020B0604030504040204" pitchFamily="34" charset="-120"/>
                </a:endParaRPr>
              </a:p>
            </p:txBody>
          </p:sp>
          <p:sp>
            <p:nvSpPr>
              <p:cNvPr id="420" name="云形 57">
                <a:extLst>
                  <a:ext uri="{FF2B5EF4-FFF2-40B4-BE49-F238E27FC236}">
                    <a16:creationId xmlns:a16="http://schemas.microsoft.com/office/drawing/2014/main" id="{BDC7FD37-0CAB-4A79-820E-1D06EC1206D2}"/>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b="1">
                  <a:solidFill>
                    <a:srgbClr val="FFC52F"/>
                  </a:solidFill>
                  <a:latin typeface="微軟正黑體" panose="020B0604030504040204" pitchFamily="34" charset="-120"/>
                  <a:ea typeface="微軟正黑體" panose="020B0604030504040204" pitchFamily="34" charset="-120"/>
                </a:endParaRPr>
              </a:p>
            </p:txBody>
          </p:sp>
        </p:grpSp>
        <p:pic>
          <p:nvPicPr>
            <p:cNvPr id="424" name="图片 30">
              <a:extLst>
                <a:ext uri="{FF2B5EF4-FFF2-40B4-BE49-F238E27FC236}">
                  <a16:creationId xmlns:a16="http://schemas.microsoft.com/office/drawing/2014/main" id="{966C75CB-A72B-4A2C-9ACB-35A1A4703F3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41585" y="1043976"/>
              <a:ext cx="706716" cy="484901"/>
            </a:xfrm>
            <a:prstGeom prst="rect">
              <a:avLst/>
            </a:prstGeom>
          </p:spPr>
        </p:pic>
      </p:grpSp>
      <p:grpSp>
        <p:nvGrpSpPr>
          <p:cNvPr id="15" name="群組 14">
            <a:extLst>
              <a:ext uri="{FF2B5EF4-FFF2-40B4-BE49-F238E27FC236}">
                <a16:creationId xmlns:a16="http://schemas.microsoft.com/office/drawing/2014/main" id="{F3732337-3505-4C39-93DF-227C4314C611}"/>
              </a:ext>
            </a:extLst>
          </p:cNvPr>
          <p:cNvGrpSpPr/>
          <p:nvPr/>
        </p:nvGrpSpPr>
        <p:grpSpPr>
          <a:xfrm>
            <a:off x="8751204" y="1640297"/>
            <a:ext cx="1278093" cy="813812"/>
            <a:chOff x="6563403" y="1097766"/>
            <a:chExt cx="958570" cy="610359"/>
          </a:xfrm>
        </p:grpSpPr>
        <p:grpSp>
          <p:nvGrpSpPr>
            <p:cNvPr id="421" name="组合 58">
              <a:extLst>
                <a:ext uri="{FF2B5EF4-FFF2-40B4-BE49-F238E27FC236}">
                  <a16:creationId xmlns:a16="http://schemas.microsoft.com/office/drawing/2014/main" id="{13307AA5-65AB-4537-B710-6AE5464247B2}"/>
                </a:ext>
              </a:extLst>
            </p:cNvPr>
            <p:cNvGrpSpPr/>
            <p:nvPr/>
          </p:nvGrpSpPr>
          <p:grpSpPr>
            <a:xfrm>
              <a:off x="6806329" y="1245950"/>
              <a:ext cx="715644" cy="462175"/>
              <a:chOff x="1281153" y="5632171"/>
              <a:chExt cx="1466266" cy="937662"/>
            </a:xfrm>
          </p:grpSpPr>
          <p:sp>
            <p:nvSpPr>
              <p:cNvPr id="422" name="云形 59">
                <a:extLst>
                  <a:ext uri="{FF2B5EF4-FFF2-40B4-BE49-F238E27FC236}">
                    <a16:creationId xmlns:a16="http://schemas.microsoft.com/office/drawing/2014/main" id="{F451893C-AC28-4D7C-95BF-26B2C337B564}"/>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b="1" dirty="0">
                  <a:solidFill>
                    <a:srgbClr val="00B9F1"/>
                  </a:solidFill>
                  <a:latin typeface="微軟正黑體" panose="020B0604030504040204" pitchFamily="34" charset="-120"/>
                  <a:ea typeface="微軟正黑體" panose="020B0604030504040204" pitchFamily="34" charset="-120"/>
                </a:endParaRPr>
              </a:p>
            </p:txBody>
          </p:sp>
          <p:sp>
            <p:nvSpPr>
              <p:cNvPr id="423" name="云形 60">
                <a:extLst>
                  <a:ext uri="{FF2B5EF4-FFF2-40B4-BE49-F238E27FC236}">
                    <a16:creationId xmlns:a16="http://schemas.microsoft.com/office/drawing/2014/main" id="{52014764-F8A2-43ED-BB0B-4AC10C744DCC}"/>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b="1">
                  <a:solidFill>
                    <a:srgbClr val="00B9F1"/>
                  </a:solidFill>
                  <a:latin typeface="微軟正黑體" panose="020B0604030504040204" pitchFamily="34" charset="-120"/>
                  <a:ea typeface="微軟正黑體" panose="020B0604030504040204" pitchFamily="34" charset="-120"/>
                </a:endParaRPr>
              </a:p>
            </p:txBody>
          </p:sp>
        </p:grpSp>
        <p:pic>
          <p:nvPicPr>
            <p:cNvPr id="425" name="图片 59">
              <a:extLst>
                <a:ext uri="{FF2B5EF4-FFF2-40B4-BE49-F238E27FC236}">
                  <a16:creationId xmlns:a16="http://schemas.microsoft.com/office/drawing/2014/main" id="{09F1C95C-483E-4EB8-84D4-02A7DFCCADB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63403" y="1097766"/>
              <a:ext cx="727352" cy="470771"/>
            </a:xfrm>
            <a:prstGeom prst="rect">
              <a:avLst/>
            </a:prstGeom>
          </p:spPr>
        </p:pic>
      </p:grpSp>
      <p:sp>
        <p:nvSpPr>
          <p:cNvPr id="426" name="矩形 425">
            <a:extLst>
              <a:ext uri="{FF2B5EF4-FFF2-40B4-BE49-F238E27FC236}">
                <a16:creationId xmlns:a16="http://schemas.microsoft.com/office/drawing/2014/main" id="{04E67C87-8D08-4060-A438-A3AA0E726612}"/>
              </a:ext>
            </a:extLst>
          </p:cNvPr>
          <p:cNvSpPr/>
          <p:nvPr/>
        </p:nvSpPr>
        <p:spPr>
          <a:xfrm>
            <a:off x="9626657" y="2280744"/>
            <a:ext cx="2773303" cy="570990"/>
          </a:xfrm>
          <a:prstGeom prst="rect">
            <a:avLst/>
          </a:prstGeom>
        </p:spPr>
        <p:txBody>
          <a:bodyPr wrap="square">
            <a:spAutoFit/>
          </a:bodyPr>
          <a:lstStyle/>
          <a:p>
            <a:pPr defTabSz="914377">
              <a:lnSpc>
                <a:spcPct val="130000"/>
              </a:lnSpc>
            </a:pPr>
            <a:r>
              <a:rPr lang="zh-TW" altLang="en-US" sz="2667"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商業經營科</a:t>
            </a:r>
            <a:endParaRPr lang="zh-CN" altLang="en-US" sz="2667" b="1"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427" name="矩形 426">
            <a:extLst>
              <a:ext uri="{FF2B5EF4-FFF2-40B4-BE49-F238E27FC236}">
                <a16:creationId xmlns:a16="http://schemas.microsoft.com/office/drawing/2014/main" id="{DA31D655-0B85-418D-A80C-0C5A10AD23B5}"/>
              </a:ext>
            </a:extLst>
          </p:cNvPr>
          <p:cNvSpPr/>
          <p:nvPr/>
        </p:nvSpPr>
        <p:spPr>
          <a:xfrm>
            <a:off x="6885842" y="2223369"/>
            <a:ext cx="2773303" cy="632609"/>
          </a:xfrm>
          <a:prstGeom prst="rect">
            <a:avLst/>
          </a:prstGeom>
        </p:spPr>
        <p:txBody>
          <a:bodyPr wrap="square">
            <a:spAutoFit/>
          </a:bodyPr>
          <a:lstStyle/>
          <a:p>
            <a:pPr defTabSz="914377">
              <a:lnSpc>
                <a:spcPct val="150000"/>
              </a:lnSpc>
            </a:pPr>
            <a:r>
              <a:rPr lang="zh-TW" altLang="en-US" sz="2667"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國際貿易科</a:t>
            </a:r>
            <a:endParaRPr lang="zh-CN" altLang="en-US" sz="2667" b="1"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428" name="矩形 427">
            <a:extLst>
              <a:ext uri="{FF2B5EF4-FFF2-40B4-BE49-F238E27FC236}">
                <a16:creationId xmlns:a16="http://schemas.microsoft.com/office/drawing/2014/main" id="{DBAC525D-2ECD-431C-85A6-3F9A90DF4BC7}"/>
              </a:ext>
            </a:extLst>
          </p:cNvPr>
          <p:cNvSpPr/>
          <p:nvPr/>
        </p:nvSpPr>
        <p:spPr>
          <a:xfrm>
            <a:off x="7460831" y="2668226"/>
            <a:ext cx="2773303" cy="740524"/>
          </a:xfrm>
          <a:prstGeom prst="rect">
            <a:avLst/>
          </a:prstGeom>
        </p:spPr>
        <p:txBody>
          <a:bodyPr wrap="square">
            <a:spAutoFit/>
          </a:bodyPr>
          <a:lstStyle/>
          <a:p>
            <a:pPr defTabSz="914377">
              <a:lnSpc>
                <a:spcPct val="150000"/>
              </a:lnSpc>
            </a:pPr>
            <a:r>
              <a:rPr lang="en-US" altLang="zh-TW"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2 </a:t>
            </a:r>
            <a:r>
              <a:rPr lang="zh-TW"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班   </a:t>
            </a:r>
            <a:r>
              <a:rPr lang="en-US" altLang="zh-TW"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70 </a:t>
            </a:r>
            <a:r>
              <a:rPr lang="zh-TW"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人</a:t>
            </a:r>
            <a:endParaRPr lang="zh-CN"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429" name="矩形 428">
            <a:extLst>
              <a:ext uri="{FF2B5EF4-FFF2-40B4-BE49-F238E27FC236}">
                <a16:creationId xmlns:a16="http://schemas.microsoft.com/office/drawing/2014/main" id="{0A333684-7954-466E-872E-48E3EF6C44A4}"/>
              </a:ext>
            </a:extLst>
          </p:cNvPr>
          <p:cNvSpPr/>
          <p:nvPr/>
        </p:nvSpPr>
        <p:spPr>
          <a:xfrm>
            <a:off x="10178465" y="2639538"/>
            <a:ext cx="2773303" cy="740524"/>
          </a:xfrm>
          <a:prstGeom prst="rect">
            <a:avLst/>
          </a:prstGeom>
        </p:spPr>
        <p:txBody>
          <a:bodyPr wrap="square">
            <a:spAutoFit/>
          </a:bodyPr>
          <a:lstStyle/>
          <a:p>
            <a:pPr defTabSz="914377">
              <a:lnSpc>
                <a:spcPct val="150000"/>
              </a:lnSpc>
            </a:pPr>
            <a:r>
              <a:rPr lang="en-US" altLang="zh-TW"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2 </a:t>
            </a:r>
            <a:r>
              <a:rPr lang="zh-TW"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班   </a:t>
            </a:r>
            <a:r>
              <a:rPr lang="en-US" altLang="zh-TW"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70 </a:t>
            </a:r>
            <a:r>
              <a:rPr lang="zh-TW"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人</a:t>
            </a:r>
            <a:endParaRPr lang="zh-CN"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430" name="文本框 95">
            <a:extLst>
              <a:ext uri="{FF2B5EF4-FFF2-40B4-BE49-F238E27FC236}">
                <a16:creationId xmlns:a16="http://schemas.microsoft.com/office/drawing/2014/main" id="{441D66DA-30FE-403D-BCCD-8957D96D89D6}"/>
              </a:ext>
            </a:extLst>
          </p:cNvPr>
          <p:cNvSpPr txBox="1"/>
          <p:nvPr/>
        </p:nvSpPr>
        <p:spPr>
          <a:xfrm rot="21160021">
            <a:off x="6400902" y="683958"/>
            <a:ext cx="7365193" cy="683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lnSpc>
                <a:spcPct val="90000"/>
              </a:lnSpc>
            </a:pPr>
            <a:r>
              <a:rPr lang="zh-TW" altLang="en-US" sz="4267" b="1" dirty="0">
                <a:solidFill>
                  <a:schemeClr val="bg1"/>
                </a:solidFill>
                <a:latin typeface="微軟正黑體" panose="020B0604030504040204" pitchFamily="34" charset="-120"/>
                <a:ea typeface="微軟正黑體" panose="020B0604030504040204" pitchFamily="34" charset="-120"/>
                <a:cs typeface="Arial"/>
              </a:rPr>
              <a:t>國立</a:t>
            </a:r>
            <a:endParaRPr lang="zh-CN" altLang="en-US" sz="2667" b="1" dirty="0">
              <a:solidFill>
                <a:schemeClr val="bg1"/>
              </a:solidFill>
              <a:latin typeface="微軟正黑體" panose="020B0604030504040204" pitchFamily="34" charset="-120"/>
              <a:ea typeface="微軟正黑體" panose="020B0604030504040204" pitchFamily="34" charset="-120"/>
              <a:cs typeface="Arial"/>
            </a:endParaRPr>
          </a:p>
        </p:txBody>
      </p:sp>
    </p:spTree>
    <p:custDataLst>
      <p:tags r:id="rId1"/>
    </p:custDataLst>
    <p:extLst>
      <p:ext uri="{BB962C8B-B14F-4D97-AF65-F5344CB8AC3E}">
        <p14:creationId xmlns:p14="http://schemas.microsoft.com/office/powerpoint/2010/main" val="9056166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27"/>
                                        </p:tgtEl>
                                        <p:attrNameLst>
                                          <p:attrName>style.visibility</p:attrName>
                                        </p:attrNameLst>
                                      </p:cBhvr>
                                      <p:to>
                                        <p:strVal val="visible"/>
                                      </p:to>
                                    </p:set>
                                    <p:animEffect transition="in" filter="wipe(left)">
                                      <p:cBhvr>
                                        <p:cTn id="19" dur="500"/>
                                        <p:tgtEl>
                                          <p:spTgt spid="4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28"/>
                                        </p:tgtEl>
                                        <p:attrNameLst>
                                          <p:attrName>style.visibility</p:attrName>
                                        </p:attrNameLst>
                                      </p:cBhvr>
                                      <p:to>
                                        <p:strVal val="visible"/>
                                      </p:to>
                                    </p:set>
                                    <p:anim calcmode="lin" valueType="num">
                                      <p:cBhvr>
                                        <p:cTn id="22" dur="500" fill="hold"/>
                                        <p:tgtEl>
                                          <p:spTgt spid="428"/>
                                        </p:tgtEl>
                                        <p:attrNameLst>
                                          <p:attrName>ppt_w</p:attrName>
                                        </p:attrNameLst>
                                      </p:cBhvr>
                                      <p:tavLst>
                                        <p:tav tm="0">
                                          <p:val>
                                            <p:fltVal val="0"/>
                                          </p:val>
                                        </p:tav>
                                        <p:tav tm="100000">
                                          <p:val>
                                            <p:strVal val="#ppt_w"/>
                                          </p:val>
                                        </p:tav>
                                      </p:tavLst>
                                    </p:anim>
                                    <p:anim calcmode="lin" valueType="num">
                                      <p:cBhvr>
                                        <p:cTn id="23" dur="500" fill="hold"/>
                                        <p:tgtEl>
                                          <p:spTgt spid="428"/>
                                        </p:tgtEl>
                                        <p:attrNameLst>
                                          <p:attrName>ppt_h</p:attrName>
                                        </p:attrNameLst>
                                      </p:cBhvr>
                                      <p:tavLst>
                                        <p:tav tm="0">
                                          <p:val>
                                            <p:fltVal val="0"/>
                                          </p:val>
                                        </p:tav>
                                        <p:tav tm="100000">
                                          <p:val>
                                            <p:strVal val="#ppt_h"/>
                                          </p:val>
                                        </p:tav>
                                      </p:tavLst>
                                    </p:anim>
                                    <p:animEffect transition="in" filter="fade">
                                      <p:cBhvr>
                                        <p:cTn id="24" dur="500"/>
                                        <p:tgtEl>
                                          <p:spTgt spid="42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26"/>
                                        </p:tgtEl>
                                        <p:attrNameLst>
                                          <p:attrName>style.visibility</p:attrName>
                                        </p:attrNameLst>
                                      </p:cBhvr>
                                      <p:to>
                                        <p:strVal val="visible"/>
                                      </p:to>
                                    </p:set>
                                    <p:animEffect transition="in" filter="wipe(left)">
                                      <p:cBhvr>
                                        <p:cTn id="32" dur="500"/>
                                        <p:tgtEl>
                                          <p:spTgt spid="42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29"/>
                                        </p:tgtEl>
                                        <p:attrNameLst>
                                          <p:attrName>style.visibility</p:attrName>
                                        </p:attrNameLst>
                                      </p:cBhvr>
                                      <p:to>
                                        <p:strVal val="visible"/>
                                      </p:to>
                                    </p:set>
                                    <p:anim calcmode="lin" valueType="num">
                                      <p:cBhvr>
                                        <p:cTn id="35" dur="500" fill="hold"/>
                                        <p:tgtEl>
                                          <p:spTgt spid="429"/>
                                        </p:tgtEl>
                                        <p:attrNameLst>
                                          <p:attrName>ppt_w</p:attrName>
                                        </p:attrNameLst>
                                      </p:cBhvr>
                                      <p:tavLst>
                                        <p:tav tm="0">
                                          <p:val>
                                            <p:fltVal val="0"/>
                                          </p:val>
                                        </p:tav>
                                        <p:tav tm="100000">
                                          <p:val>
                                            <p:strVal val="#ppt_w"/>
                                          </p:val>
                                        </p:tav>
                                      </p:tavLst>
                                    </p:anim>
                                    <p:anim calcmode="lin" valueType="num">
                                      <p:cBhvr>
                                        <p:cTn id="36" dur="500" fill="hold"/>
                                        <p:tgtEl>
                                          <p:spTgt spid="429"/>
                                        </p:tgtEl>
                                        <p:attrNameLst>
                                          <p:attrName>ppt_h</p:attrName>
                                        </p:attrNameLst>
                                      </p:cBhvr>
                                      <p:tavLst>
                                        <p:tav tm="0">
                                          <p:val>
                                            <p:fltVal val="0"/>
                                          </p:val>
                                        </p:tav>
                                        <p:tav tm="100000">
                                          <p:val>
                                            <p:strVal val="#ppt_h"/>
                                          </p:val>
                                        </p:tav>
                                      </p:tavLst>
                                    </p:anim>
                                    <p:animEffect transition="in" filter="fade">
                                      <p:cBhvr>
                                        <p:cTn id="37" dur="500"/>
                                        <p:tgtEl>
                                          <p:spTgt spid="429"/>
                                        </p:tgtEl>
                                      </p:cBhvr>
                                    </p:animEffect>
                                  </p:childTnLst>
                                </p:cTn>
                              </p:par>
                            </p:childTnLst>
                          </p:cTn>
                        </p:par>
                        <p:par>
                          <p:cTn id="38" fill="hold">
                            <p:stCondLst>
                              <p:cond delay="3250"/>
                            </p:stCondLst>
                            <p:childTnLst>
                              <p:par>
                                <p:cTn id="39" presetID="22" presetClass="entr" presetSubtype="8"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3750"/>
                            </p:stCondLst>
                            <p:childTnLst>
                              <p:par>
                                <p:cTn id="43" presetID="10" presetClass="entr" presetSubtype="0" fill="hold" nodeType="afterEffect">
                                  <p:stCondLst>
                                    <p:cond delay="0"/>
                                  </p:stCondLst>
                                  <p:childTnLst>
                                    <p:set>
                                      <p:cBhvr>
                                        <p:cTn id="44" dur="1" fill="hold">
                                          <p:stCondLst>
                                            <p:cond delay="0"/>
                                          </p:stCondLst>
                                        </p:cTn>
                                        <p:tgtEl>
                                          <p:spTgt spid="270"/>
                                        </p:tgtEl>
                                        <p:attrNameLst>
                                          <p:attrName>style.visibility</p:attrName>
                                        </p:attrNameLst>
                                      </p:cBhvr>
                                      <p:to>
                                        <p:strVal val="visible"/>
                                      </p:to>
                                    </p:set>
                                    <p:animEffect transition="in" filter="fade">
                                      <p:cBhvr>
                                        <p:cTn id="45" dur="500"/>
                                        <p:tgtEl>
                                          <p:spTgt spid="270"/>
                                        </p:tgtEl>
                                      </p:cBhvr>
                                    </p:animEffect>
                                  </p:childTnLst>
                                </p:cTn>
                              </p:par>
                            </p:childTnLst>
                          </p:cTn>
                        </p:par>
                        <p:par>
                          <p:cTn id="46" fill="hold">
                            <p:stCondLst>
                              <p:cond delay="4250"/>
                            </p:stCondLst>
                            <p:childTnLst>
                              <p:par>
                                <p:cTn id="47" presetID="10" presetClass="entr" presetSubtype="0" fill="hold" nodeType="afterEffect">
                                  <p:stCondLst>
                                    <p:cond delay="0"/>
                                  </p:stCondLst>
                                  <p:childTnLst>
                                    <p:set>
                                      <p:cBhvr>
                                        <p:cTn id="48" dur="1" fill="hold">
                                          <p:stCondLst>
                                            <p:cond delay="0"/>
                                          </p:stCondLst>
                                        </p:cTn>
                                        <p:tgtEl>
                                          <p:spTgt spid="271"/>
                                        </p:tgtEl>
                                        <p:attrNameLst>
                                          <p:attrName>style.visibility</p:attrName>
                                        </p:attrNameLst>
                                      </p:cBhvr>
                                      <p:to>
                                        <p:strVal val="visible"/>
                                      </p:to>
                                    </p:set>
                                    <p:animEffect transition="in" filter="fade">
                                      <p:cBhvr>
                                        <p:cTn id="49" dur="500"/>
                                        <p:tgtEl>
                                          <p:spTgt spid="271"/>
                                        </p:tgtEl>
                                      </p:cBhvr>
                                    </p:animEffect>
                                  </p:childTnLst>
                                </p:cTn>
                              </p:par>
                            </p:childTnLst>
                          </p:cTn>
                        </p:par>
                        <p:par>
                          <p:cTn id="50" fill="hold">
                            <p:stCondLst>
                              <p:cond delay="4750"/>
                            </p:stCondLst>
                            <p:childTnLst>
                              <p:par>
                                <p:cTn id="51" presetID="10" presetClass="entr" presetSubtype="0" fill="hold" nodeType="afterEffect">
                                  <p:stCondLst>
                                    <p:cond delay="0"/>
                                  </p:stCondLst>
                                  <p:childTnLst>
                                    <p:set>
                                      <p:cBhvr>
                                        <p:cTn id="52" dur="1" fill="hold">
                                          <p:stCondLst>
                                            <p:cond delay="0"/>
                                          </p:stCondLst>
                                        </p:cTn>
                                        <p:tgtEl>
                                          <p:spTgt spid="272"/>
                                        </p:tgtEl>
                                        <p:attrNameLst>
                                          <p:attrName>style.visibility</p:attrName>
                                        </p:attrNameLst>
                                      </p:cBhvr>
                                      <p:to>
                                        <p:strVal val="visible"/>
                                      </p:to>
                                    </p:set>
                                    <p:animEffect transition="in" filter="fade">
                                      <p:cBhvr>
                                        <p:cTn id="53" dur="500"/>
                                        <p:tgtEl>
                                          <p:spTgt spid="272"/>
                                        </p:tgtEl>
                                      </p:cBhvr>
                                    </p:animEffect>
                                  </p:childTnLst>
                                </p:cTn>
                              </p:par>
                            </p:childTnLst>
                          </p:cTn>
                        </p:par>
                        <p:par>
                          <p:cTn id="54" fill="hold">
                            <p:stCondLst>
                              <p:cond delay="5250"/>
                            </p:stCondLst>
                            <p:childTnLst>
                              <p:par>
                                <p:cTn id="55" presetID="22" presetClass="entr" presetSubtype="2" fill="hold" nodeType="afterEffect">
                                  <p:stCondLst>
                                    <p:cond delay="25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par>
                          <p:cTn id="58" fill="hold">
                            <p:stCondLst>
                              <p:cond delay="6000"/>
                            </p:stCondLst>
                            <p:childTnLst>
                              <p:par>
                                <p:cTn id="59" presetID="21" presetClass="entr" presetSubtype="1"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heel(1)">
                                      <p:cBhvr>
                                        <p:cTn id="61" dur="1750"/>
                                        <p:tgtEl>
                                          <p:spTgt spid="17"/>
                                        </p:tgtEl>
                                      </p:cBhvr>
                                    </p:animEffect>
                                  </p:childTnLst>
                                </p:cTn>
                              </p:par>
                            </p:childTnLst>
                          </p:cTn>
                        </p:par>
                        <p:par>
                          <p:cTn id="62" fill="hold">
                            <p:stCondLst>
                              <p:cond delay="7750"/>
                            </p:stCondLst>
                            <p:childTnLst>
                              <p:par>
                                <p:cTn id="63" presetID="22" presetClass="entr" presetSubtype="8" fill="hold" nodeType="afterEffect">
                                  <p:stCondLst>
                                    <p:cond delay="25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par>
                          <p:cTn id="66" fill="hold">
                            <p:stCondLst>
                              <p:cond delay="8500"/>
                            </p:stCondLst>
                            <p:childTnLst>
                              <p:par>
                                <p:cTn id="67" presetID="22" presetClass="entr" presetSubtype="8" fill="hold" grpId="0" nodeType="afterEffect">
                                  <p:stCondLst>
                                    <p:cond delay="0"/>
                                  </p:stCondLst>
                                  <p:childTnLst>
                                    <p:set>
                                      <p:cBhvr>
                                        <p:cTn id="68" dur="1" fill="hold">
                                          <p:stCondLst>
                                            <p:cond delay="0"/>
                                          </p:stCondLst>
                                        </p:cTn>
                                        <p:tgtEl>
                                          <p:spTgt spid="214"/>
                                        </p:tgtEl>
                                        <p:attrNameLst>
                                          <p:attrName>style.visibility</p:attrName>
                                        </p:attrNameLst>
                                      </p:cBhvr>
                                      <p:to>
                                        <p:strVal val="visible"/>
                                      </p:to>
                                    </p:set>
                                    <p:animEffect transition="in" filter="wipe(left)">
                                      <p:cBhvr>
                                        <p:cTn id="69" dur="500"/>
                                        <p:tgtEl>
                                          <p:spTgt spid="214"/>
                                        </p:tgtEl>
                                      </p:cBhvr>
                                    </p:animEffect>
                                  </p:childTnLst>
                                </p:cTn>
                              </p:par>
                            </p:childTnLst>
                          </p:cTn>
                        </p:par>
                        <p:par>
                          <p:cTn id="70" fill="hold">
                            <p:stCondLst>
                              <p:cond delay="9000"/>
                            </p:stCondLst>
                            <p:childTnLst>
                              <p:par>
                                <p:cTn id="71" presetID="10" presetClass="entr" presetSubtype="0" fill="hold" grpId="1"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fade">
                                      <p:cBhvr>
                                        <p:cTn id="73" dur="500"/>
                                        <p:tgtEl>
                                          <p:spTgt spid="96"/>
                                        </p:tgtEl>
                                      </p:cBhvr>
                                    </p:animEffect>
                                  </p:childTnLst>
                                </p:cTn>
                              </p:par>
                            </p:childTnLst>
                          </p:cTn>
                        </p:par>
                        <p:par>
                          <p:cTn id="74" fill="hold">
                            <p:stCondLst>
                              <p:cond delay="9500"/>
                            </p:stCondLst>
                            <p:childTnLst>
                              <p:par>
                                <p:cTn id="75" presetID="26" presetClass="emph" presetSubtype="0" fill="hold" grpId="0" nodeType="afterEffect">
                                  <p:stCondLst>
                                    <p:cond delay="0"/>
                                  </p:stCondLst>
                                  <p:childTnLst>
                                    <p:animEffect transition="out" filter="fade">
                                      <p:cBhvr>
                                        <p:cTn id="76" dur="500" tmFilter="0, 0; .2, .5; .8, .5; 1, 0"/>
                                        <p:tgtEl>
                                          <p:spTgt spid="96"/>
                                        </p:tgtEl>
                                      </p:cBhvr>
                                    </p:animEffect>
                                    <p:animScale>
                                      <p:cBhvr>
                                        <p:cTn id="77" dur="250" autoRev="1" fill="hold"/>
                                        <p:tgtEl>
                                          <p:spTgt spid="96"/>
                                        </p:tgtEl>
                                      </p:cBhvr>
                                      <p:by x="105000" y="105000"/>
                                    </p:animScale>
                                  </p:childTnLst>
                                </p:cTn>
                              </p:par>
                            </p:childTnLst>
                          </p:cTn>
                        </p:par>
                        <p:par>
                          <p:cTn id="78" fill="hold">
                            <p:stCondLst>
                              <p:cond delay="10000"/>
                            </p:stCondLst>
                            <p:childTnLst>
                              <p:par>
                                <p:cTn id="79" presetID="22" presetClass="entr" presetSubtype="8" fill="hold" grpId="0" nodeType="afterEffect">
                                  <p:stCondLst>
                                    <p:cond delay="0"/>
                                  </p:stCondLst>
                                  <p:childTnLst>
                                    <p:set>
                                      <p:cBhvr>
                                        <p:cTn id="80" dur="1" fill="hold">
                                          <p:stCondLst>
                                            <p:cond delay="0"/>
                                          </p:stCondLst>
                                        </p:cTn>
                                        <p:tgtEl>
                                          <p:spTgt spid="99"/>
                                        </p:tgtEl>
                                        <p:attrNameLst>
                                          <p:attrName>style.visibility</p:attrName>
                                        </p:attrNameLst>
                                      </p:cBhvr>
                                      <p:to>
                                        <p:strVal val="visible"/>
                                      </p:to>
                                    </p:set>
                                    <p:animEffect transition="in" filter="wipe(left)">
                                      <p:cBhvr>
                                        <p:cTn id="81" dur="500"/>
                                        <p:tgtEl>
                                          <p:spTgt spid="99"/>
                                        </p:tgtEl>
                                      </p:cBhvr>
                                    </p:animEffect>
                                  </p:childTnLst>
                                </p:cTn>
                              </p:par>
                            </p:childTnLst>
                          </p:cTn>
                        </p:par>
                        <p:par>
                          <p:cTn id="82" fill="hold">
                            <p:stCondLst>
                              <p:cond delay="10500"/>
                            </p:stCondLst>
                            <p:childTnLst>
                              <p:par>
                                <p:cTn id="83" presetID="10" presetClass="entr" presetSubtype="0" fill="hold" grpId="1" nodeType="afterEffect">
                                  <p:stCondLst>
                                    <p:cond delay="0"/>
                                  </p:stCondLst>
                                  <p:childTnLst>
                                    <p:set>
                                      <p:cBhvr>
                                        <p:cTn id="84" dur="1" fill="hold">
                                          <p:stCondLst>
                                            <p:cond delay="0"/>
                                          </p:stCondLst>
                                        </p:cTn>
                                        <p:tgtEl>
                                          <p:spTgt spid="430"/>
                                        </p:tgtEl>
                                        <p:attrNameLst>
                                          <p:attrName>style.visibility</p:attrName>
                                        </p:attrNameLst>
                                      </p:cBhvr>
                                      <p:to>
                                        <p:strVal val="visible"/>
                                      </p:to>
                                    </p:set>
                                    <p:animEffect transition="in" filter="fade">
                                      <p:cBhvr>
                                        <p:cTn id="85" dur="250"/>
                                        <p:tgtEl>
                                          <p:spTgt spid="430"/>
                                        </p:tgtEl>
                                      </p:cBhvr>
                                    </p:animEffect>
                                  </p:childTnLst>
                                </p:cTn>
                              </p:par>
                              <p:par>
                                <p:cTn id="86" presetID="26" presetClass="emph" presetSubtype="0" fill="hold" grpId="0" nodeType="withEffect">
                                  <p:stCondLst>
                                    <p:cond delay="0"/>
                                  </p:stCondLst>
                                  <p:childTnLst>
                                    <p:animEffect transition="out" filter="fade">
                                      <p:cBhvr>
                                        <p:cTn id="87" dur="750" tmFilter="0, 0; .2, .5; .8, .5; 1, 0"/>
                                        <p:tgtEl>
                                          <p:spTgt spid="430"/>
                                        </p:tgtEl>
                                      </p:cBhvr>
                                    </p:animEffect>
                                    <p:animScale>
                                      <p:cBhvr>
                                        <p:cTn id="88" dur="375" autoRev="1" fill="hold"/>
                                        <p:tgtEl>
                                          <p:spTgt spid="4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99" grpId="0"/>
      <p:bldP spid="188" grpId="0"/>
      <p:bldP spid="214" grpId="0"/>
      <p:bldP spid="426" grpId="0"/>
      <p:bldP spid="427" grpId="0"/>
      <p:bldP spid="428" grpId="0"/>
      <p:bldP spid="429" grpId="0"/>
      <p:bldP spid="430" grpId="0"/>
      <p:bldP spid="430" grpId="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703512" y="908720"/>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sym typeface="Arial" charset="0"/>
              </a:rPr>
              <a:t>五專入學簡介</a:t>
            </a:r>
            <a:endParaRPr lang="en-US" altLang="en-US" dirty="0">
              <a:latin typeface="微軟正黑體" panose="020B0604030504040204" pitchFamily="34" charset="-120"/>
              <a:ea typeface="微軟正黑體" panose="020B0604030504040204" pitchFamily="34" charset="-120"/>
              <a:sym typeface="Arial" charset="0"/>
            </a:endParaRPr>
          </a:p>
        </p:txBody>
      </p:sp>
      <p:sp>
        <p:nvSpPr>
          <p:cNvPr id="165892" name="Rectangle 966"/>
          <p:cNvSpPr>
            <a:spLocks noChangeArrowheads="1"/>
          </p:cNvSpPr>
          <p:nvPr/>
        </p:nvSpPr>
        <p:spPr bwMode="auto">
          <a:xfrm>
            <a:off x="1847851" y="2708275"/>
            <a:ext cx="8207375" cy="2293938"/>
          </a:xfrm>
          <a:prstGeom prst="rect">
            <a:avLst/>
          </a:prstGeom>
          <a:noFill/>
          <a:ln w="9525">
            <a:noFill/>
            <a:miter lim="800000"/>
            <a:headEnd/>
            <a:tailEnd/>
          </a:ln>
        </p:spPr>
        <p:txBody>
          <a:bodyPr anchor="b"/>
          <a:lstStyle/>
          <a:p>
            <a:pPr eaLnBrk="1" hangingPunct="1">
              <a:spcBef>
                <a:spcPct val="20000"/>
              </a:spcBef>
            </a:pPr>
            <a:r>
              <a:rPr lang="en-US" altLang="zh-TW" b="1" dirty="0">
                <a:latin typeface="微軟正黑體" panose="020B0604030504040204" pitchFamily="34" charset="-120"/>
                <a:ea typeface="微軟正黑體" panose="020B0604030504040204" pitchFamily="34" charset="-120"/>
                <a:sym typeface="Arial" pitchFamily="34" charset="0"/>
              </a:rPr>
              <a:t>1.</a:t>
            </a:r>
            <a:r>
              <a:rPr lang="zh-TW" altLang="en-US" b="1" dirty="0">
                <a:latin typeface="微軟正黑體" panose="020B0604030504040204" pitchFamily="34" charset="-120"/>
                <a:ea typeface="微軟正黑體" panose="020B0604030504040204" pitchFamily="34" charset="-120"/>
                <a:sym typeface="Arial" pitchFamily="34" charset="0"/>
              </a:rPr>
              <a:t>五專名額不再納入各縣市高中職免試考區。</a:t>
            </a:r>
            <a:endParaRPr lang="en-US" altLang="zh-TW" b="1" dirty="0">
              <a:latin typeface="微軟正黑體" panose="020B0604030504040204" pitchFamily="34" charset="-120"/>
              <a:ea typeface="微軟正黑體" panose="020B0604030504040204" pitchFamily="34" charset="-120"/>
              <a:sym typeface="Arial" pitchFamily="34" charset="0"/>
            </a:endParaRPr>
          </a:p>
          <a:p>
            <a:pPr eaLnBrk="1" hangingPunct="1">
              <a:spcBef>
                <a:spcPct val="20000"/>
              </a:spcBef>
            </a:pPr>
            <a:r>
              <a:rPr lang="en-US" altLang="zh-TW" b="1" dirty="0">
                <a:latin typeface="微軟正黑體" panose="020B0604030504040204" pitchFamily="34" charset="-120"/>
                <a:ea typeface="微軟正黑體" panose="020B0604030504040204" pitchFamily="34" charset="-120"/>
                <a:sym typeface="Arial" pitchFamily="34" charset="0"/>
              </a:rPr>
              <a:t>2.</a:t>
            </a:r>
            <a:r>
              <a:rPr lang="zh-TW" altLang="en-US" b="1" dirty="0">
                <a:latin typeface="微軟正黑體" panose="020B0604030504040204" pitchFamily="34" charset="-120"/>
                <a:ea typeface="微軟正黑體" panose="020B0604030504040204" pitchFamily="34" charset="-120"/>
                <a:sym typeface="Arial" pitchFamily="34" charset="0"/>
              </a:rPr>
              <a:t>五專升學管道：</a:t>
            </a:r>
            <a:endParaRPr lang="en-US" altLang="zh-TW" b="1" dirty="0">
              <a:latin typeface="微軟正黑體" panose="020B0604030504040204" pitchFamily="34" charset="-120"/>
              <a:ea typeface="微軟正黑體" panose="020B0604030504040204" pitchFamily="34" charset="-120"/>
              <a:sym typeface="Arial" pitchFamily="34" charset="0"/>
            </a:endParaRPr>
          </a:p>
          <a:p>
            <a:pPr eaLnBrk="1" hangingPunct="1">
              <a:spcBef>
                <a:spcPct val="20000"/>
              </a:spcBef>
            </a:pPr>
            <a:r>
              <a:rPr lang="zh-TW" altLang="en-US" b="1" dirty="0">
                <a:solidFill>
                  <a:srgbClr val="0066FF"/>
                </a:solidFill>
                <a:latin typeface="微軟正黑體" panose="020B0604030504040204" pitchFamily="34" charset="-120"/>
                <a:ea typeface="微軟正黑體" panose="020B0604030504040204" pitchFamily="34" charset="-120"/>
                <a:sym typeface="Arial" pitchFamily="34" charset="0"/>
              </a:rPr>
              <a:t>  </a:t>
            </a:r>
            <a:r>
              <a:rPr lang="en-US" altLang="zh-TW" b="1" dirty="0">
                <a:solidFill>
                  <a:srgbClr val="0066FF"/>
                </a:solidFill>
                <a:latin typeface="微軟正黑體" panose="020B0604030504040204" pitchFamily="34" charset="-120"/>
                <a:ea typeface="微軟正黑體" panose="020B0604030504040204" pitchFamily="34" charset="-120"/>
                <a:sym typeface="Arial" pitchFamily="34" charset="0"/>
              </a:rPr>
              <a:t>-6</a:t>
            </a:r>
            <a:r>
              <a:rPr lang="zh-TW" altLang="en-US" b="1" dirty="0">
                <a:solidFill>
                  <a:srgbClr val="0066FF"/>
                </a:solidFill>
                <a:latin typeface="微軟正黑體" panose="020B0604030504040204" pitchFamily="34" charset="-120"/>
                <a:ea typeface="微軟正黑體" panose="020B0604030504040204" pitchFamily="34" charset="-120"/>
                <a:sym typeface="Arial" pitchFamily="34" charset="0"/>
              </a:rPr>
              <a:t>月五專優先免試入學（電腦志願） </a:t>
            </a:r>
            <a:endParaRPr lang="en-US" altLang="zh-TW" b="1" dirty="0">
              <a:solidFill>
                <a:srgbClr val="0066FF"/>
              </a:solidFill>
              <a:latin typeface="微軟正黑體" panose="020B0604030504040204" pitchFamily="34" charset="-120"/>
              <a:ea typeface="微軟正黑體" panose="020B0604030504040204" pitchFamily="34" charset="-120"/>
              <a:sym typeface="Arial" pitchFamily="34" charset="0"/>
            </a:endParaRPr>
          </a:p>
          <a:p>
            <a:pPr eaLnBrk="1" hangingPunct="1">
              <a:spcBef>
                <a:spcPct val="20000"/>
              </a:spcBef>
            </a:pPr>
            <a:r>
              <a:rPr lang="zh-TW" altLang="en-US" b="1" dirty="0">
                <a:solidFill>
                  <a:srgbClr val="0066FF"/>
                </a:solidFill>
                <a:latin typeface="微軟正黑體" panose="020B0604030504040204" pitchFamily="34" charset="-120"/>
                <a:ea typeface="微軟正黑體" panose="020B0604030504040204" pitchFamily="34" charset="-120"/>
                <a:sym typeface="Arial" pitchFamily="34" charset="0"/>
              </a:rPr>
              <a:t>  </a:t>
            </a:r>
            <a:r>
              <a:rPr lang="en-US" altLang="zh-TW" b="1" dirty="0">
                <a:solidFill>
                  <a:srgbClr val="0066FF"/>
                </a:solidFill>
                <a:latin typeface="微軟正黑體" panose="020B0604030504040204" pitchFamily="34" charset="-120"/>
                <a:ea typeface="微軟正黑體" panose="020B0604030504040204" pitchFamily="34" charset="-120"/>
                <a:sym typeface="Arial" pitchFamily="34" charset="0"/>
              </a:rPr>
              <a:t>-7</a:t>
            </a:r>
            <a:r>
              <a:rPr lang="zh-TW" altLang="en-US" b="1" dirty="0">
                <a:solidFill>
                  <a:srgbClr val="0066FF"/>
                </a:solidFill>
                <a:latin typeface="微軟正黑體" panose="020B0604030504040204" pitchFamily="34" charset="-120"/>
                <a:ea typeface="微軟正黑體" panose="020B0604030504040204" pitchFamily="34" charset="-120"/>
                <a:sym typeface="Arial" pitchFamily="34" charset="0"/>
              </a:rPr>
              <a:t>月五專聯合免試入學（現場登記分發） </a:t>
            </a:r>
            <a:endParaRPr lang="en-US" altLang="en-US" dirty="0">
              <a:solidFill>
                <a:srgbClr val="0066FF"/>
              </a:solidFill>
              <a:latin typeface="微軟正黑體" panose="020B0604030504040204" pitchFamily="34" charset="-120"/>
              <a:ea typeface="微軟正黑體" panose="020B0604030504040204" pitchFamily="34" charset="-120"/>
              <a:sym typeface="Arial"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標題 1"/>
          <p:cNvSpPr>
            <a:spLocks noGrp="1"/>
          </p:cNvSpPr>
          <p:nvPr>
            <p:ph type="title"/>
          </p:nvPr>
        </p:nvSpPr>
        <p:spPr>
          <a:xfrm>
            <a:off x="1919289" y="1124744"/>
            <a:ext cx="7201047" cy="1143000"/>
          </a:xfrm>
        </p:spPr>
        <p:txBody>
          <a:bodyPr/>
          <a:lstStyle/>
          <a:p>
            <a:pPr algn="l"/>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五專入學時程</a:t>
            </a:r>
            <a:endParaRPr lang="zh-TW" altLang="en-US" dirty="0">
              <a:latin typeface="微軟正黑體" panose="020B0604030504040204" pitchFamily="34" charset="-120"/>
              <a:ea typeface="微軟正黑體" panose="020B0604030504040204" pitchFamily="34" charset="-120"/>
              <a:cs typeface="Times New Roman" pitchFamily="18" charset="0"/>
            </a:endParaRPr>
          </a:p>
        </p:txBody>
      </p:sp>
      <p:sp>
        <p:nvSpPr>
          <p:cNvPr id="4" name="Rectangle 966"/>
          <p:cNvSpPr>
            <a:spLocks noChangeArrowheads="1"/>
          </p:cNvSpPr>
          <p:nvPr/>
        </p:nvSpPr>
        <p:spPr bwMode="auto">
          <a:xfrm>
            <a:off x="1919289" y="2132856"/>
            <a:ext cx="820737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solidFill>
                  <a:srgbClr val="0066FF"/>
                </a:solidFill>
                <a:latin typeface="微軟正黑體" panose="020B0604030504040204" pitchFamily="34" charset="-120"/>
                <a:ea typeface="微軟正黑體" panose="020B0604030504040204" pitchFamily="34" charset="-120"/>
              </a:rPr>
              <a:t>5/22-26</a:t>
            </a:r>
            <a:r>
              <a:rPr lang="zh-TW" altLang="zh-TW" b="1" dirty="0">
                <a:latin typeface="微軟正黑體" panose="020B0604030504040204" pitchFamily="34" charset="-120"/>
                <a:ea typeface="微軟正黑體" panose="020B0604030504040204" pitchFamily="34" charset="-120"/>
              </a:rPr>
              <a:t>五專優先免試報名</a:t>
            </a:r>
            <a:r>
              <a:rPr lang="zh-TW" altLang="en-US" b="1" dirty="0">
                <a:latin typeface="微軟正黑體" panose="020B0604030504040204" pitchFamily="34" charset="-120"/>
                <a:ea typeface="微軟正黑體" panose="020B0604030504040204" pitchFamily="34" charset="-120"/>
              </a:rPr>
              <a:t>。</a:t>
            </a:r>
            <a:endParaRPr lang="zh-TW" altLang="zh-TW" b="1" dirty="0">
              <a:latin typeface="微軟正黑體" panose="020B0604030504040204" pitchFamily="34" charset="-120"/>
              <a:ea typeface="微軟正黑體" panose="020B0604030504040204" pitchFamily="34" charset="-120"/>
            </a:endParaRPr>
          </a:p>
          <a:p>
            <a:pPr eaLnBrk="1" hangingPunct="1">
              <a:spcBef>
                <a:spcPct val="20000"/>
              </a:spcBef>
              <a:buSzPct val="100000"/>
              <a:defRPr/>
            </a:pPr>
            <a:r>
              <a:rPr lang="en-US" altLang="zh-TW" b="1" dirty="0">
                <a:latin typeface="微軟正黑體" panose="020B0604030504040204" pitchFamily="34" charset="-120"/>
                <a:ea typeface="微軟正黑體" panose="020B0604030504040204" pitchFamily="34" charset="-120"/>
              </a:rPr>
              <a:t>6/15</a:t>
            </a:r>
            <a:r>
              <a:rPr lang="zh-TW" altLang="zh-TW" b="1" dirty="0">
                <a:latin typeface="微軟正黑體" panose="020B0604030504040204" pitchFamily="34" charset="-120"/>
                <a:ea typeface="微軟正黑體" panose="020B0604030504040204" pitchFamily="34" charset="-120"/>
              </a:rPr>
              <a:t>五專優先免試放榜</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eaLnBrk="1" hangingPunct="1">
              <a:spcBef>
                <a:spcPct val="20000"/>
              </a:spcBef>
              <a:buSzPct val="100000"/>
              <a:defRPr/>
            </a:pPr>
            <a:r>
              <a:rPr lang="en-US" altLang="zh-TW" b="1" dirty="0">
                <a:latin typeface="微軟正黑體" panose="020B0604030504040204" pitchFamily="34" charset="-120"/>
                <a:ea typeface="微軟正黑體" panose="020B0604030504040204" pitchFamily="34" charset="-120"/>
              </a:rPr>
              <a:t>6/19</a:t>
            </a:r>
            <a:r>
              <a:rPr lang="zh-TW" altLang="zh-TW" b="1" dirty="0">
                <a:latin typeface="微軟正黑體" panose="020B0604030504040204" pitchFamily="34" charset="-120"/>
                <a:ea typeface="微軟正黑體" panose="020B0604030504040204" pitchFamily="34" charset="-120"/>
              </a:rPr>
              <a:t>五專優先免試報到</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eaLnBrk="1" hangingPunct="1">
              <a:spcBef>
                <a:spcPct val="20000"/>
              </a:spcBef>
              <a:buSzPct val="100000"/>
              <a:defRPr/>
            </a:pPr>
            <a:r>
              <a:rPr lang="en-US" altLang="zh-TW" b="1" dirty="0">
                <a:latin typeface="微軟正黑體" panose="020B0604030504040204" pitchFamily="34" charset="-120"/>
                <a:ea typeface="微軟正黑體" panose="020B0604030504040204" pitchFamily="34" charset="-120"/>
              </a:rPr>
              <a:t>6/21-7/3</a:t>
            </a:r>
            <a:r>
              <a:rPr lang="zh-TW" altLang="zh-TW" b="1" dirty="0">
                <a:latin typeface="微軟正黑體" panose="020B0604030504040204" pitchFamily="34" charset="-120"/>
                <a:ea typeface="微軟正黑體" panose="020B0604030504040204" pitchFamily="34" charset="-120"/>
              </a:rPr>
              <a:t>五專聯合免試報名</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eaLnBrk="1" hangingPunct="1">
              <a:spcBef>
                <a:spcPct val="20000"/>
              </a:spcBef>
              <a:buSzPct val="100000"/>
              <a:defRPr/>
            </a:pPr>
            <a:r>
              <a:rPr lang="en-US" altLang="zh-TW" b="1" dirty="0">
                <a:latin typeface="微軟正黑體" panose="020B0604030504040204" pitchFamily="34" charset="-120"/>
                <a:ea typeface="微軟正黑體" panose="020B0604030504040204" pitchFamily="34" charset="-120"/>
              </a:rPr>
              <a:t>7</a:t>
            </a:r>
            <a:r>
              <a:rPr lang="zh-TW" altLang="en-US" b="1" dirty="0">
                <a:latin typeface="微軟正黑體" panose="020B0604030504040204" pitchFamily="34" charset="-120"/>
                <a:ea typeface="微軟正黑體" panose="020B0604030504040204" pitchFamily="34" charset="-120"/>
              </a:rPr>
              <a:t>月初寄發</a:t>
            </a:r>
            <a:r>
              <a:rPr lang="zh-TW" altLang="zh-TW" b="1" dirty="0">
                <a:latin typeface="微軟正黑體" panose="020B0604030504040204" pitchFamily="34" charset="-120"/>
                <a:ea typeface="微軟正黑體" panose="020B0604030504040204" pitchFamily="34" charset="-120"/>
              </a:rPr>
              <a:t>五專聯合免試現場登記</a:t>
            </a:r>
            <a:r>
              <a:rPr lang="zh-TW" altLang="en-US" b="1" dirty="0">
                <a:latin typeface="微軟正黑體" panose="020B0604030504040204" pitchFamily="34" charset="-120"/>
                <a:ea typeface="微軟正黑體" panose="020B0604030504040204" pitchFamily="34" charset="-120"/>
              </a:rPr>
              <a:t>順位通知。</a:t>
            </a:r>
            <a:endParaRPr lang="zh-TW" altLang="zh-TW" b="1" dirty="0">
              <a:latin typeface="微軟正黑體" panose="020B0604030504040204" pitchFamily="34" charset="-120"/>
              <a:ea typeface="微軟正黑體" panose="020B0604030504040204" pitchFamily="34" charset="-120"/>
            </a:endParaRPr>
          </a:p>
          <a:p>
            <a:pPr marL="514350" indent="-514350" eaLnBrk="1" hangingPunct="1">
              <a:spcBef>
                <a:spcPct val="20000"/>
              </a:spcBef>
              <a:buSzPct val="100000"/>
              <a:defRPr/>
            </a:pPr>
            <a:r>
              <a:rPr lang="en-US" altLang="zh-TW" b="1" dirty="0">
                <a:latin typeface="微軟正黑體" panose="020B0604030504040204" pitchFamily="34" charset="-120"/>
                <a:ea typeface="微軟正黑體" panose="020B0604030504040204" pitchFamily="34" charset="-120"/>
              </a:rPr>
              <a:t>7/12</a:t>
            </a:r>
            <a:r>
              <a:rPr lang="zh-TW" altLang="zh-TW" b="1" dirty="0">
                <a:latin typeface="微軟正黑體" panose="020B0604030504040204" pitchFamily="34" charset="-120"/>
                <a:ea typeface="微軟正黑體" panose="020B0604030504040204" pitchFamily="34" charset="-120"/>
              </a:rPr>
              <a:t>五專聯合免試現場登記報到</a:t>
            </a:r>
            <a:r>
              <a:rPr lang="zh-TW" altLang="en-US" b="1" dirty="0">
                <a:latin typeface="微軟正黑體" panose="020B0604030504040204" pitchFamily="34" charset="-120"/>
                <a:ea typeface="微軟正黑體" panose="020B0604030504040204" pitchFamily="34" charset="-120"/>
              </a:rPr>
              <a:t>。</a:t>
            </a:r>
            <a:endParaRPr lang="zh-TW" altLang="zh-TW"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199456" y="1412776"/>
            <a:ext cx="8229600" cy="1143000"/>
          </a:xfrm>
        </p:spPr>
        <p:txBody>
          <a:bodyPr/>
          <a:lstStyle/>
          <a:p>
            <a:pPr algn="l"/>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五專優先免試與聯合免試比序</a:t>
            </a:r>
            <a:b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br>
            <a:endParaRPr lang="zh-TW" altLang="en-US"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167939" name="內容版面配置區 2"/>
          <p:cNvSpPr>
            <a:spLocks noGrp="1"/>
          </p:cNvSpPr>
          <p:nvPr>
            <p:ph idx="1"/>
          </p:nvPr>
        </p:nvSpPr>
        <p:spPr>
          <a:xfrm>
            <a:off x="1127448" y="2132856"/>
            <a:ext cx="10598968" cy="4525963"/>
          </a:xfrm>
        </p:spPr>
        <p:txBody>
          <a:bodyPr/>
          <a:lstStyle/>
          <a:p>
            <a:r>
              <a:rPr lang="zh-TW" altLang="en-US" sz="2800" b="1" dirty="0">
                <a:latin typeface="微軟正黑體" panose="020B0604030504040204" pitchFamily="34" charset="-120"/>
                <a:ea typeface="微軟正黑體" panose="020B0604030504040204" pitchFamily="34" charset="-120"/>
              </a:rPr>
              <a:t>五專優免：公私立五專護理科系、公立五專所有科系皆採計教育會考成績。其餘由各校自行決定是否採計教育會考成績。</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五專優免比序績分項目：均衡學習、技藝優良、志願序、服務學習、競賽、教育會考（含寫作）及標示等。</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cs typeface="Times New Roman" pitchFamily="18" charset="0"/>
              </a:rPr>
              <a:t>五專優免與聯免比序相較，最大不同是多了志願序積分。</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r>
              <a:rPr lang="en-US" altLang="zh-TW" sz="2800" b="1" dirty="0">
                <a:latin typeface="微軟正黑體" panose="020B0604030504040204" pitchFamily="34" charset="-120"/>
                <a:ea typeface="微軟正黑體" panose="020B0604030504040204" pitchFamily="34" charset="-120"/>
                <a:cs typeface="Times New Roman" pitchFamily="18" charset="0"/>
              </a:rPr>
              <a:t>112</a:t>
            </a:r>
            <a:r>
              <a:rPr lang="zh-TW" altLang="en-US" sz="2800" b="1" dirty="0">
                <a:latin typeface="微軟正黑體" panose="020B0604030504040204" pitchFamily="34" charset="-120"/>
                <a:ea typeface="微軟正黑體" panose="020B0604030504040204" pitchFamily="34" charset="-120"/>
                <a:cs typeface="Times New Roman" pitchFamily="18" charset="0"/>
              </a:rPr>
              <a:t>年</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月份公告簡章。</a:t>
            </a:r>
          </a:p>
          <a:p>
            <a:endParaRPr lang="zh-TW" altLang="en-US"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609600" y="1133872"/>
            <a:ext cx="8424862" cy="1143000"/>
          </a:xfrm>
        </p:spPr>
        <p:txBody>
          <a:bodyPr/>
          <a:lstStyle/>
          <a:p>
            <a:r>
              <a:rPr lang="zh-TW" altLang="en-US" sz="4000" b="1" dirty="0">
                <a:solidFill>
                  <a:srgbClr val="0000FF"/>
                </a:solidFill>
                <a:latin typeface="微軟正黑體" panose="020B0604030504040204" pitchFamily="34" charset="-120"/>
                <a:ea typeface="微軟正黑體" panose="020B0604030504040204" pitchFamily="34" charset="-120"/>
                <a:cs typeface="Times New Roman" pitchFamily="18" charset="0"/>
              </a:rPr>
              <a:t>五專優先免試與聯合免試入學方式</a:t>
            </a:r>
            <a:endParaRPr lang="zh-TW" altLang="en-US" sz="4000"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微軟正黑體" panose="020B0604030504040204" pitchFamily="34" charset="-120"/>
                <a:ea typeface="微軟正黑體" panose="020B0604030504040204" pitchFamily="34" charset="-120"/>
                <a:cs typeface="Times New Roman" pitchFamily="18" charset="0"/>
              </a:rPr>
              <a:t>五專優先免試：使用五專優免比序積分，採全國一區電腦選填志願分發，不限地區、學校、科系，至多</a:t>
            </a:r>
            <a:r>
              <a:rPr lang="en-US" altLang="zh-TW" b="1" dirty="0">
                <a:latin typeface="微軟正黑體" panose="020B0604030504040204" pitchFamily="34" charset="-120"/>
                <a:ea typeface="微軟正黑體" panose="020B0604030504040204" pitchFamily="34" charset="-120"/>
                <a:cs typeface="Times New Roman" pitchFamily="18" charset="0"/>
              </a:rPr>
              <a:t>30</a:t>
            </a:r>
            <a:r>
              <a:rPr lang="zh-TW" altLang="en-US" b="1" dirty="0">
                <a:latin typeface="微軟正黑體" panose="020B0604030504040204" pitchFamily="34" charset="-120"/>
                <a:ea typeface="微軟正黑體" panose="020B0604030504040204" pitchFamily="34" charset="-120"/>
                <a:cs typeface="Times New Roman" pitchFamily="18" charset="0"/>
              </a:rPr>
              <a:t>個志願。</a:t>
            </a:r>
            <a:endParaRPr lang="en-US" altLang="zh-TW" b="1" dirty="0">
              <a:latin typeface="微軟正黑體" panose="020B0604030504040204" pitchFamily="34" charset="-120"/>
              <a:ea typeface="微軟正黑體" panose="020B0604030504040204" pitchFamily="34" charset="-120"/>
              <a:cs typeface="Times New Roman" pitchFamily="18" charset="0"/>
            </a:endParaRPr>
          </a:p>
          <a:p>
            <a:r>
              <a:rPr lang="zh-TW" altLang="en-US" b="1" dirty="0">
                <a:latin typeface="微軟正黑體" panose="020B0604030504040204" pitchFamily="34" charset="-120"/>
                <a:ea typeface="微軟正黑體" panose="020B0604030504040204" pitchFamily="34" charset="-120"/>
                <a:cs typeface="Times New Roman" pitchFamily="18" charset="0"/>
              </a:rPr>
              <a:t>五專聯合免試：使用五專聯免比序積分，親自或委託到所報名的學校，以分發順位現場登記科系（貼榜）。</a:t>
            </a:r>
            <a:endParaRPr lang="en-US" altLang="zh-TW" b="1" dirty="0">
              <a:latin typeface="微軟正黑體" panose="020B0604030504040204" pitchFamily="34" charset="-120"/>
              <a:ea typeface="微軟正黑體" panose="020B0604030504040204" pitchFamily="34" charset="-120"/>
              <a:cs typeface="Times New Roman" pitchFamily="18" charset="0"/>
            </a:endParaRPr>
          </a:p>
          <a:p>
            <a:endParaRPr lang="zh-TW" altLang="en-US" dirty="0">
              <a:latin typeface="微軟正黑體" panose="020B0604030504040204" pitchFamily="34" charset="-120"/>
              <a:ea typeface="微軟正黑體" panose="020B0604030504040204" pitchFamily="34" charset="-120"/>
              <a:cs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適性入學宣導網說明</a:t>
            </a:r>
            <a:endParaRPr lang="en-US" altLang="zh-TW" sz="6000"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0"/>
            <a:ext cx="12188113" cy="685800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116865A-E646-44C9-8343-9A5F4317FD22}"/>
              </a:ext>
            </a:extLst>
          </p:cNvPr>
          <p:cNvPicPr>
            <a:picLocks noChangeAspect="1"/>
          </p:cNvPicPr>
          <p:nvPr/>
        </p:nvPicPr>
        <p:blipFill>
          <a:blip r:embed="rId2"/>
          <a:stretch>
            <a:fillRect/>
          </a:stretch>
        </p:blipFill>
        <p:spPr>
          <a:xfrm>
            <a:off x="3215680" y="548680"/>
            <a:ext cx="6048672" cy="6026913"/>
          </a:xfrm>
          <a:prstGeom prst="rect">
            <a:avLst/>
          </a:prstGeom>
        </p:spPr>
      </p:pic>
    </p:spTree>
    <p:extLst>
      <p:ext uri="{BB962C8B-B14F-4D97-AF65-F5344CB8AC3E}">
        <p14:creationId xmlns:p14="http://schemas.microsoft.com/office/powerpoint/2010/main" val="7894069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0116C3D-5515-4C7B-9D05-1D1D834BF621}"/>
              </a:ext>
            </a:extLst>
          </p:cNvPr>
          <p:cNvPicPr>
            <a:picLocks noChangeAspect="1"/>
          </p:cNvPicPr>
          <p:nvPr/>
        </p:nvPicPr>
        <p:blipFill>
          <a:blip r:embed="rId2"/>
          <a:stretch>
            <a:fillRect/>
          </a:stretch>
        </p:blipFill>
        <p:spPr>
          <a:xfrm>
            <a:off x="21210" y="692696"/>
            <a:ext cx="12192000" cy="6165304"/>
          </a:xfrm>
          <a:prstGeom prst="rect">
            <a:avLst/>
          </a:prstGeom>
        </p:spPr>
      </p:pic>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24E029A-3333-4726-A286-01CE4337139E}"/>
              </a:ext>
            </a:extLst>
          </p:cNvPr>
          <p:cNvPicPr>
            <a:picLocks noChangeAspect="1"/>
          </p:cNvPicPr>
          <p:nvPr/>
        </p:nvPicPr>
        <p:blipFill>
          <a:blip r:embed="rId2"/>
          <a:stretch>
            <a:fillRect/>
          </a:stretch>
        </p:blipFill>
        <p:spPr>
          <a:xfrm>
            <a:off x="0" y="1"/>
            <a:ext cx="12192000" cy="6915260"/>
          </a:xfrm>
          <a:prstGeom prst="rect">
            <a:avLst/>
          </a:prstGeom>
        </p:spPr>
      </p:pic>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1524000" y="82550"/>
            <a:ext cx="914400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extLst>
              <a:ext uri="{FF2B5EF4-FFF2-40B4-BE49-F238E27FC236}">
                <a16:creationId xmlns:a16="http://schemas.microsoft.com/office/drawing/2014/main" id="{F84E32FC-4F28-4B8F-A8CA-1EBC1D80982E}"/>
              </a:ext>
            </a:extLst>
          </p:cNvPr>
          <p:cNvPicPr>
            <a:picLocks noChangeAspect="1"/>
          </p:cNvPicPr>
          <p:nvPr/>
        </p:nvPicPr>
        <p:blipFill>
          <a:blip r:embed="rId8"/>
          <a:stretch>
            <a:fillRect/>
          </a:stretch>
        </p:blipFill>
        <p:spPr>
          <a:xfrm>
            <a:off x="227348" y="793940"/>
            <a:ext cx="11737304" cy="61193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1991544" y="367356"/>
            <a:ext cx="7543800" cy="1143000"/>
          </a:xfrm>
        </p:spPr>
        <p:txBody>
          <a:bodyPr anchor="b">
            <a:normAutofit fontScale="90000"/>
          </a:bodyPr>
          <a:lstStyle/>
          <a:p>
            <a:pPr>
              <a:defRPr/>
            </a:pPr>
            <a:r>
              <a:rPr lang="zh-TW" altLang="en-US" b="1" dirty="0">
                <a:solidFill>
                  <a:srgbClr val="0066FF"/>
                </a:solidFill>
                <a:latin typeface="微軟正黑體" panose="020B0604030504040204" pitchFamily="34" charset="-120"/>
                <a:ea typeface="微軟正黑體" panose="020B0604030504040204" pitchFamily="34" charset="-120"/>
              </a:rPr>
              <a:t>進路分析</a:t>
            </a:r>
            <a:r>
              <a:rPr lang="zh-TW" altLang="en-US" sz="7500" b="1" dirty="0">
                <a:solidFill>
                  <a:srgbClr val="0066FF"/>
                </a:solidFill>
                <a:latin typeface="微軟正黑體" panose="020B0604030504040204" pitchFamily="34" charset="-120"/>
                <a:ea typeface="微軟正黑體" panose="020B0604030504040204" pitchFamily="34" charset="-120"/>
              </a:rPr>
              <a:t>大</a:t>
            </a:r>
            <a:r>
              <a:rPr lang="zh-TW" altLang="en-US" b="1" dirty="0">
                <a:solidFill>
                  <a:srgbClr val="0066FF"/>
                </a:solidFill>
                <a:latin typeface="微軟正黑體" panose="020B0604030504040204" pitchFamily="34" charset="-120"/>
                <a:ea typeface="微軟正黑體" panose="020B0604030504040204" pitchFamily="34"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dirty="0">
                <a:latin typeface="微軟正黑體" panose="020B0604030504040204" pitchFamily="34" charset="-120"/>
                <a:ea typeface="微軟正黑體" panose="020B0604030504040204" pitchFamily="34"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dirty="0">
                <a:latin typeface="微軟正黑體" panose="020B0604030504040204" pitchFamily="34" charset="-120"/>
                <a:ea typeface="微軟正黑體" panose="020B0604030504040204" pitchFamily="34" charset="-120"/>
              </a:rPr>
              <a:t>12</a:t>
            </a:r>
            <a:r>
              <a:rPr lang="zh-TW" altLang="en-US" sz="2800" b="1" dirty="0">
                <a:latin typeface="微軟正黑體" panose="020B0604030504040204" pitchFamily="34" charset="-120"/>
                <a:ea typeface="微軟正黑體" panose="020B0604030504040204" pitchFamily="34" charset="-120"/>
              </a:rPr>
              <a:t>年國教後的進路分析</a:t>
            </a:r>
          </a:p>
        </p:txBody>
      </p:sp>
      <p:sp>
        <p:nvSpPr>
          <p:cNvPr id="14339" name="內容版面配置區 2"/>
          <p:cNvSpPr>
            <a:spLocks noGrp="1"/>
          </p:cNvSpPr>
          <p:nvPr>
            <p:ph sz="half" idx="4294967295"/>
          </p:nvPr>
        </p:nvSpPr>
        <p:spPr>
          <a:xfrm>
            <a:off x="1524001" y="2228851"/>
            <a:ext cx="4371975" cy="3071812"/>
          </a:xfrm>
        </p:spPr>
        <p:txBody>
          <a:bodyPr>
            <a:normAutofit/>
          </a:bodyPr>
          <a:lstStyle/>
          <a:p>
            <a:pPr marL="273050" indent="-273050">
              <a:lnSpc>
                <a:spcPts val="3000"/>
              </a:lnSpc>
              <a:spcBef>
                <a:spcPts val="575"/>
              </a:spcBef>
              <a:buFont typeface="Wingdings 2" pitchFamily="18" charset="2"/>
              <a:buChar char=""/>
              <a:defRPr/>
            </a:pPr>
            <a:r>
              <a:rPr lang="zh-TW" altLang="en-US" sz="2800" dirty="0">
                <a:latin typeface="微軟正黑體" panose="020B0604030504040204" pitchFamily="34" charset="-120"/>
                <a:ea typeface="微軟正黑體" panose="020B0604030504040204" pitchFamily="34" charset="-120"/>
              </a:rPr>
              <a:t>國中的生活就是</a:t>
            </a:r>
            <a:r>
              <a:rPr lang="zh-TW" altLang="en-US" sz="2800" b="1" dirty="0">
                <a:solidFill>
                  <a:srgbClr val="FF0000"/>
                </a:solidFill>
                <a:latin typeface="微軟正黑體" panose="020B0604030504040204" pitchFamily="34" charset="-120"/>
                <a:ea typeface="微軟正黑體" panose="020B0604030504040204" pitchFamily="34" charset="-120"/>
              </a:rPr>
              <a:t>不斷念書</a:t>
            </a:r>
            <a:r>
              <a:rPr lang="zh-TW" altLang="en-US" sz="2800" dirty="0">
                <a:latin typeface="微軟正黑體" panose="020B0604030504040204" pitchFamily="34" charset="-120"/>
                <a:ea typeface="微軟正黑體" panose="020B0604030504040204" pitchFamily="34" charset="-120"/>
              </a:rPr>
              <a:t>，考上理想的高中。</a:t>
            </a:r>
            <a:endParaRPr lang="en-US" altLang="zh-TW" sz="2800" dirty="0">
              <a:latin typeface="微軟正黑體" panose="020B0604030504040204" pitchFamily="34" charset="-120"/>
              <a:ea typeface="微軟正黑體" panose="020B0604030504040204" pitchFamily="34" charset="-120"/>
            </a:endParaRPr>
          </a:p>
          <a:p>
            <a:pPr marL="273050" indent="-273050">
              <a:lnSpc>
                <a:spcPts val="3000"/>
              </a:lnSpc>
              <a:spcBef>
                <a:spcPts val="575"/>
              </a:spcBef>
              <a:buFont typeface="Wingdings 2" pitchFamily="18" charset="2"/>
              <a:buChar char=""/>
              <a:defRPr/>
            </a:pPr>
            <a:r>
              <a:rPr lang="zh-TW" altLang="en-US" sz="2800" dirty="0">
                <a:latin typeface="微軟正黑體" panose="020B0604030504040204" pitchFamily="34" charset="-120"/>
                <a:ea typeface="微軟正黑體" panose="020B0604030504040204" pitchFamily="34" charset="-120"/>
              </a:rPr>
              <a:t>五專、高職、軍校都是</a:t>
            </a:r>
            <a:r>
              <a:rPr lang="zh-TW" altLang="en-US" sz="2800" b="1" dirty="0">
                <a:solidFill>
                  <a:srgbClr val="FF0000"/>
                </a:solidFill>
                <a:latin typeface="微軟正黑體" panose="020B0604030504040204" pitchFamily="34" charset="-120"/>
                <a:ea typeface="微軟正黑體" panose="020B0604030504040204" pitchFamily="34" charset="-120"/>
              </a:rPr>
              <a:t>不會念書</a:t>
            </a:r>
            <a:r>
              <a:rPr lang="zh-TW" altLang="en-US" sz="2800" dirty="0">
                <a:latin typeface="微軟正黑體" panose="020B0604030504040204" pitchFamily="34" charset="-120"/>
                <a:ea typeface="微軟正黑體" panose="020B0604030504040204" pitchFamily="34" charset="-120"/>
              </a:rPr>
              <a:t>的人去讀的。</a:t>
            </a:r>
            <a:endParaRPr lang="en-US" altLang="zh-TW" sz="2800" dirty="0">
              <a:latin typeface="微軟正黑體" panose="020B0604030504040204" pitchFamily="34" charset="-120"/>
              <a:ea typeface="微軟正黑體" panose="020B0604030504040204" pitchFamily="34" charset="-120"/>
            </a:endParaRPr>
          </a:p>
          <a:p>
            <a:pPr marL="273050" indent="-273050">
              <a:lnSpc>
                <a:spcPts val="3000"/>
              </a:lnSpc>
              <a:spcBef>
                <a:spcPts val="575"/>
              </a:spcBef>
              <a:buFont typeface="Wingdings 2" pitchFamily="18" charset="2"/>
              <a:buChar char=""/>
              <a:defRPr/>
            </a:pPr>
            <a:r>
              <a:rPr lang="zh-TW" altLang="en-US" sz="2800" dirty="0">
                <a:latin typeface="微軟正黑體" panose="020B0604030504040204" pitchFamily="34" charset="-120"/>
                <a:ea typeface="微軟正黑體" panose="020B0604030504040204" pitchFamily="34" charset="-120"/>
              </a:rPr>
              <a:t>志願序就是按照</a:t>
            </a:r>
            <a:r>
              <a:rPr lang="zh-TW" altLang="en-US" sz="2800" b="1" dirty="0">
                <a:solidFill>
                  <a:srgbClr val="FF0000"/>
                </a:solidFill>
                <a:latin typeface="微軟正黑體" panose="020B0604030504040204" pitchFamily="34" charset="-120"/>
                <a:ea typeface="微軟正黑體" panose="020B0604030504040204" pitchFamily="34" charset="-120"/>
              </a:rPr>
              <a:t>學校排名</a:t>
            </a:r>
            <a:r>
              <a:rPr lang="zh-TW" altLang="en-US" sz="2800" dirty="0">
                <a:latin typeface="微軟正黑體" panose="020B0604030504040204" pitchFamily="34" charset="-120"/>
                <a:ea typeface="微軟正黑體" panose="020B0604030504040204" pitchFamily="34" charset="-120"/>
              </a:rPr>
              <a:t>來填寫。</a:t>
            </a:r>
            <a:endParaRPr lang="en-US" altLang="zh-TW" sz="2800" dirty="0">
              <a:latin typeface="微軟正黑體" panose="020B0604030504040204" pitchFamily="34" charset="-120"/>
              <a:ea typeface="微軟正黑體" panose="020B0604030504040204" pitchFamily="34" charset="-120"/>
            </a:endParaRPr>
          </a:p>
          <a:p>
            <a:pPr marL="273050" indent="-273050">
              <a:lnSpc>
                <a:spcPts val="3000"/>
              </a:lnSpc>
              <a:spcBef>
                <a:spcPts val="575"/>
              </a:spcBef>
              <a:buFont typeface="Wingdings 2" pitchFamily="18" charset="2"/>
              <a:buChar char=""/>
              <a:defRPr/>
            </a:pPr>
            <a:r>
              <a:rPr lang="zh-TW" altLang="en-US" sz="2800" dirty="0">
                <a:latin typeface="微軟正黑體" panose="020B0604030504040204" pitchFamily="34" charset="-120"/>
                <a:ea typeface="微軟正黑體" panose="020B0604030504040204" pitchFamily="34" charset="-120"/>
              </a:rPr>
              <a:t>作成績的</a:t>
            </a:r>
            <a:r>
              <a:rPr lang="zh-TW" altLang="en-US" sz="2800" b="1" dirty="0">
                <a:solidFill>
                  <a:srgbClr val="FF0000"/>
                </a:solidFill>
                <a:latin typeface="微軟正黑體" panose="020B0604030504040204" pitchFamily="34" charset="-120"/>
                <a:ea typeface="微軟正黑體" panose="020B0604030504040204" pitchFamily="34" charset="-120"/>
              </a:rPr>
              <a:t>落點分析</a:t>
            </a:r>
            <a:r>
              <a:rPr lang="zh-TW" altLang="en-US" sz="4300" dirty="0">
                <a:latin typeface="微軟正黑體" panose="020B0604030504040204" pitchFamily="34" charset="-120"/>
                <a:ea typeface="微軟正黑體" panose="020B0604030504040204" pitchFamily="34" charset="-120"/>
              </a:rPr>
              <a:t>。</a:t>
            </a:r>
            <a:endParaRPr lang="en-US" altLang="zh-TW" sz="4300" dirty="0">
              <a:latin typeface="微軟正黑體" panose="020B0604030504040204" pitchFamily="34" charset="-120"/>
              <a:ea typeface="微軟正黑體" panose="020B0604030504040204" pitchFamily="34" charset="-120"/>
            </a:endParaRPr>
          </a:p>
          <a:p>
            <a:pPr marL="273050" indent="-273050">
              <a:lnSpc>
                <a:spcPct val="90000"/>
              </a:lnSpc>
              <a:spcBef>
                <a:spcPts val="575"/>
              </a:spcBef>
              <a:buFont typeface="Wingdings 2" pitchFamily="18" charset="2"/>
              <a:buChar char=""/>
              <a:defRPr/>
            </a:pPr>
            <a:endParaRPr lang="en-US" altLang="zh-TW" sz="2400" dirty="0">
              <a:latin typeface="微軟正黑體" panose="020B0604030504040204" pitchFamily="34" charset="-120"/>
              <a:ea typeface="微軟正黑體" panose="020B0604030504040204" pitchFamily="34" charset="-120"/>
            </a:endParaRPr>
          </a:p>
        </p:txBody>
      </p:sp>
      <p:sp>
        <p:nvSpPr>
          <p:cNvPr id="14340" name="內容版面配置區 6"/>
          <p:cNvSpPr>
            <a:spLocks noGrp="1"/>
          </p:cNvSpPr>
          <p:nvPr>
            <p:ph sz="half" idx="4294967295"/>
          </p:nvPr>
        </p:nvSpPr>
        <p:spPr>
          <a:xfrm>
            <a:off x="5895976" y="2276475"/>
            <a:ext cx="5744640" cy="3024188"/>
          </a:xfrm>
        </p:spPr>
        <p:txBody>
          <a:bodyPr/>
          <a:lstStyle/>
          <a:p>
            <a:pPr marL="273050" indent="-273050">
              <a:spcBef>
                <a:spcPts val="575"/>
              </a:spcBef>
              <a:buFont typeface="Wingdings 2" pitchFamily="18" charset="2"/>
              <a:buChar char=""/>
            </a:pPr>
            <a:r>
              <a:rPr lang="zh-TW" altLang="en-US" sz="2400" dirty="0">
                <a:latin typeface="微軟正黑體" panose="020B0604030504040204" pitchFamily="34" charset="-120"/>
                <a:ea typeface="微軟正黑體" panose="020B0604030504040204" pitchFamily="34" charset="-120"/>
              </a:rPr>
              <a:t>生涯不只升學而是生活整體樣貌的規劃，也包含了</a:t>
            </a:r>
            <a:r>
              <a:rPr lang="zh-TW" altLang="en-US" sz="2400" b="1" dirty="0">
                <a:solidFill>
                  <a:srgbClr val="FF0000"/>
                </a:solidFill>
                <a:latin typeface="微軟正黑體" panose="020B0604030504040204" pitchFamily="34" charset="-120"/>
                <a:ea typeface="微軟正黑體" panose="020B0604030504040204" pitchFamily="34" charset="-120"/>
              </a:rPr>
              <a:t>自我認識</a:t>
            </a:r>
            <a:r>
              <a:rPr lang="zh-TW" altLang="en-US" sz="2400" dirty="0">
                <a:latin typeface="微軟正黑體" panose="020B0604030504040204" pitchFamily="34" charset="-120"/>
                <a:ea typeface="微軟正黑體" panose="020B0604030504040204" pitchFamily="34" charset="-120"/>
              </a:rPr>
              <a:t>及</a:t>
            </a:r>
            <a:r>
              <a:rPr lang="en-US" altLang="zh-TW" sz="2400"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想過怎麼樣的生活</a:t>
            </a:r>
            <a:r>
              <a:rPr lang="en-US" altLang="zh-TW" sz="2400" dirty="0">
                <a:latin typeface="微軟正黑體" panose="020B0604030504040204" pitchFamily="34" charset="-120"/>
                <a:ea typeface="微軟正黑體" panose="020B0604030504040204" pitchFamily="34" charset="-120"/>
              </a:rPr>
              <a:t>』</a:t>
            </a:r>
          </a:p>
          <a:p>
            <a:pPr marL="273050" indent="-273050">
              <a:spcBef>
                <a:spcPts val="575"/>
              </a:spcBef>
              <a:buFont typeface="Wingdings 2" pitchFamily="18" charset="2"/>
              <a:buChar char=""/>
            </a:pPr>
            <a:r>
              <a:rPr lang="zh-TW" altLang="en-US" sz="2400" dirty="0">
                <a:latin typeface="微軟正黑體" panose="020B0604030504040204" pitchFamily="34" charset="-120"/>
                <a:ea typeface="微軟正黑體" panose="020B0604030504040204" pitchFamily="34" charset="-120"/>
              </a:rPr>
              <a:t>不再是分數分流，而是</a:t>
            </a:r>
            <a:r>
              <a:rPr lang="zh-TW" altLang="en-US" sz="2400" b="1" dirty="0">
                <a:solidFill>
                  <a:srgbClr val="FF0000"/>
                </a:solidFill>
                <a:latin typeface="微軟正黑體" panose="020B0604030504040204" pitchFamily="34" charset="-120"/>
                <a:ea typeface="微軟正黑體" panose="020B0604030504040204" pitchFamily="34" charset="-120"/>
              </a:rPr>
              <a:t>自主分流</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73050" indent="-273050">
              <a:spcBef>
                <a:spcPts val="575"/>
              </a:spcBef>
              <a:buFont typeface="Wingdings 2" pitchFamily="18" charset="2"/>
              <a:buChar char=""/>
            </a:pPr>
            <a:r>
              <a:rPr lang="zh-TW" altLang="en-US" sz="2400" dirty="0">
                <a:latin typeface="微軟正黑體" panose="020B0604030504040204" pitchFamily="34" charset="-120"/>
                <a:ea typeface="微軟正黑體" panose="020B0604030504040204" pitchFamily="34" charset="-120"/>
              </a:rPr>
              <a:t>志願只有「</a:t>
            </a:r>
            <a:r>
              <a:rPr lang="zh-TW" altLang="en-US" sz="2400" b="1" dirty="0">
                <a:solidFill>
                  <a:srgbClr val="FF0000"/>
                </a:solidFill>
                <a:latin typeface="微軟正黑體" panose="020B0604030504040204" pitchFamily="34" charset="-120"/>
                <a:ea typeface="微軟正黑體" panose="020B0604030504040204" pitchFamily="34" charset="-120"/>
              </a:rPr>
              <a:t>最適合</a:t>
            </a:r>
            <a:r>
              <a:rPr lang="zh-TW" altLang="en-US" sz="2400" dirty="0">
                <a:latin typeface="微軟正黑體" panose="020B0604030504040204" pitchFamily="34" charset="-120"/>
                <a:ea typeface="微軟正黑體" panose="020B0604030504040204" pitchFamily="34" charset="-120"/>
              </a:rPr>
              <a:t>」，沒有「最好」。</a:t>
            </a:r>
            <a:endParaRPr lang="en-US" altLang="zh-TW" sz="2400" dirty="0">
              <a:latin typeface="微軟正黑體" panose="020B0604030504040204" pitchFamily="34" charset="-120"/>
              <a:ea typeface="微軟正黑體" panose="020B0604030504040204" pitchFamily="34" charset="-120"/>
            </a:endParaRPr>
          </a:p>
          <a:p>
            <a:pPr marL="273050" indent="-273050">
              <a:spcBef>
                <a:spcPts val="575"/>
              </a:spcBef>
              <a:buFont typeface="Wingdings 2" pitchFamily="18" charset="2"/>
              <a:buChar char=""/>
            </a:pPr>
            <a:r>
              <a:rPr lang="zh-TW" altLang="en-US" sz="2400" dirty="0">
                <a:latin typeface="微軟正黑體" panose="020B0604030504040204" pitchFamily="34" charset="-120"/>
                <a:ea typeface="微軟正黑體" panose="020B0604030504040204" pitchFamily="34" charset="-120"/>
              </a:rPr>
              <a:t>從被動落點分析，到</a:t>
            </a:r>
            <a:r>
              <a:rPr lang="zh-TW" altLang="en-US" sz="2400" b="1" dirty="0">
                <a:solidFill>
                  <a:srgbClr val="FF0000"/>
                </a:solidFill>
                <a:latin typeface="微軟正黑體" panose="020B0604030504040204" pitchFamily="34" charset="-120"/>
                <a:ea typeface="微軟正黑體" panose="020B0604030504040204" pitchFamily="34" charset="-120"/>
              </a:rPr>
              <a:t>主動選擇</a:t>
            </a:r>
            <a:r>
              <a:rPr lang="zh-TW" altLang="en-US" sz="2400" dirty="0">
                <a:latin typeface="微軟正黑體" panose="020B0604030504040204" pitchFamily="34" charset="-120"/>
                <a:ea typeface="微軟正黑體" panose="020B0604030504040204" pitchFamily="34" charset="-120"/>
              </a:rPr>
              <a:t>。</a:t>
            </a:r>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dirty="0">
                  <a:solidFill>
                    <a:srgbClr val="FF0000"/>
                  </a:solidFill>
                  <a:latin typeface="微軟正黑體" panose="020B0604030504040204" pitchFamily="34" charset="-120"/>
                  <a:ea typeface="微軟正黑體" panose="020B0604030504040204" pitchFamily="34" charset="-120"/>
                </a:rPr>
                <a:t>適性輔導：</a:t>
              </a:r>
              <a:endParaRPr kumimoji="0" lang="en-US" altLang="zh-TW" sz="2400" b="1" dirty="0">
                <a:solidFill>
                  <a:srgbClr val="FF0000"/>
                </a:solidFill>
                <a:latin typeface="微軟正黑體" panose="020B0604030504040204" pitchFamily="34" charset="-120"/>
                <a:ea typeface="微軟正黑體" panose="020B0604030504040204" pitchFamily="34" charset="-120"/>
              </a:endParaRPr>
            </a:p>
            <a:p>
              <a:pPr eaLnBrk="1" hangingPunct="1"/>
              <a:r>
                <a:rPr kumimoji="0" lang="zh-TW" altLang="en-US" sz="2400" b="1" dirty="0">
                  <a:latin typeface="微軟正黑體" panose="020B0604030504040204" pitchFamily="34" charset="-120"/>
                  <a:ea typeface="微軟正黑體" panose="020B0604030504040204" pitchFamily="34" charset="-120"/>
                </a:rPr>
                <a:t>了解自己的</a:t>
              </a:r>
              <a:r>
                <a:rPr kumimoji="0" lang="zh-TW" altLang="en-US" sz="2400" b="1" u="sng" dirty="0">
                  <a:solidFill>
                    <a:srgbClr val="0070C0"/>
                  </a:solidFill>
                  <a:latin typeface="微軟正黑體" panose="020B0604030504040204" pitchFamily="34" charset="-120"/>
                  <a:ea typeface="微軟正黑體" panose="020B0604030504040204" pitchFamily="34" charset="-120"/>
                </a:rPr>
                <a:t>特質</a:t>
              </a:r>
              <a:r>
                <a:rPr kumimoji="0" lang="zh-TW" altLang="en-US" sz="2400" b="1" dirty="0">
                  <a:latin typeface="微軟正黑體" panose="020B0604030504040204" pitchFamily="34" charset="-120"/>
                  <a:ea typeface="微軟正黑體" panose="020B0604030504040204" pitchFamily="34" charset="-120"/>
                </a:rPr>
                <a:t>、</a:t>
              </a:r>
              <a:r>
                <a:rPr kumimoji="0" lang="zh-TW" altLang="en-US" sz="2400" b="1" u="sng" dirty="0">
                  <a:solidFill>
                    <a:srgbClr val="0070C0"/>
                  </a:solidFill>
                  <a:latin typeface="微軟正黑體" panose="020B0604030504040204" pitchFamily="34" charset="-120"/>
                  <a:ea typeface="微軟正黑體" panose="020B0604030504040204" pitchFamily="34" charset="-120"/>
                </a:rPr>
                <a:t>價值觀</a:t>
              </a:r>
              <a:r>
                <a:rPr kumimoji="0" lang="zh-TW" altLang="en-US" sz="2400" b="1" dirty="0">
                  <a:latin typeface="微軟正黑體" panose="020B0604030504040204" pitchFamily="34" charset="-120"/>
                  <a:ea typeface="微軟正黑體" panose="020B0604030504040204" pitchFamily="34" charset="-120"/>
                </a:rPr>
                <a:t>、</a:t>
              </a:r>
              <a:r>
                <a:rPr kumimoji="0" lang="zh-TW" altLang="en-US" sz="2400" b="1" u="sng" dirty="0">
                  <a:solidFill>
                    <a:srgbClr val="0070C0"/>
                  </a:solidFill>
                  <a:latin typeface="微軟正黑體" panose="020B0604030504040204" pitchFamily="34" charset="-120"/>
                  <a:ea typeface="微軟正黑體" panose="020B0604030504040204" pitchFamily="34" charset="-120"/>
                </a:rPr>
                <a:t>能力</a:t>
              </a:r>
              <a:r>
                <a:rPr kumimoji="0" lang="zh-TW" altLang="en-US" sz="2400" b="1" dirty="0">
                  <a:latin typeface="微軟正黑體" panose="020B0604030504040204" pitchFamily="34" charset="-120"/>
                  <a:ea typeface="微軟正黑體" panose="020B0604030504040204" pitchFamily="34" charset="-120"/>
                </a:rPr>
                <a:t>，經過</a:t>
              </a:r>
              <a:r>
                <a:rPr kumimoji="0" lang="zh-TW" altLang="en-US" sz="2400" b="1" u="sng" dirty="0">
                  <a:solidFill>
                    <a:srgbClr val="0070C0"/>
                  </a:solidFill>
                  <a:latin typeface="微軟正黑體" panose="020B0604030504040204" pitchFamily="34" charset="-120"/>
                  <a:ea typeface="微軟正黑體" panose="020B0604030504040204" pitchFamily="34" charset="-120"/>
                </a:rPr>
                <a:t>經驗探索</a:t>
              </a:r>
              <a:r>
                <a:rPr kumimoji="0" lang="zh-TW" altLang="en-US" sz="2400" b="1" dirty="0">
                  <a:latin typeface="微軟正黑體" panose="020B0604030504040204" pitchFamily="34" charset="-120"/>
                  <a:ea typeface="微軟正黑體" panose="020B0604030504040204" pitchFamily="34" charset="-120"/>
                </a:rPr>
                <a:t>、</a:t>
              </a:r>
              <a:r>
                <a:rPr kumimoji="0" lang="zh-TW" altLang="en-US" sz="2400" b="1" u="sng" dirty="0">
                  <a:solidFill>
                    <a:srgbClr val="0070C0"/>
                  </a:solidFill>
                  <a:latin typeface="微軟正黑體" panose="020B0604030504040204" pitchFamily="34" charset="-120"/>
                  <a:ea typeface="微軟正黑體" panose="020B0604030504040204" pitchFamily="34" charset="-120"/>
                </a:rPr>
                <a:t>資訊收集</a:t>
              </a:r>
              <a:r>
                <a:rPr kumimoji="0" lang="zh-TW" altLang="en-US" sz="2400" b="1" dirty="0">
                  <a:latin typeface="微軟正黑體" panose="020B0604030504040204" pitchFamily="34" charset="-120"/>
                  <a:ea typeface="微軟正黑體" panose="020B0604030504040204" pitchFamily="34"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199456" y="98072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諮詢專線</a:t>
            </a:r>
          </a:p>
        </p:txBody>
      </p:sp>
      <p:sp>
        <p:nvSpPr>
          <p:cNvPr id="4" name="內容版面配置區 3"/>
          <p:cNvSpPr>
            <a:spLocks noGrp="1"/>
          </p:cNvSpPr>
          <p:nvPr>
            <p:ph idx="4294967295"/>
          </p:nvPr>
        </p:nvSpPr>
        <p:spPr>
          <a:xfrm>
            <a:off x="1919536" y="2276872"/>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諮詢專線：</a:t>
            </a:r>
            <a:endParaRPr lang="en-US" altLang="zh-TW" sz="36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lnSpc>
                <a:spcPct val="90000"/>
              </a:lnSpc>
              <a:buBlip>
                <a:blip r:embed="rId4"/>
              </a:buBlip>
              <a:defRPr/>
            </a:pPr>
            <a:r>
              <a:rPr lang="zh-TW" altLang="en-US" sz="3600" b="1" dirty="0">
                <a:solidFill>
                  <a:srgbClr val="FF0000"/>
                </a:solidFill>
                <a:latin typeface="微軟正黑體" panose="020B0604030504040204" pitchFamily="34" charset="-120"/>
                <a:ea typeface="微軟正黑體" panose="020B0604030504040204" pitchFamily="34" charset="-120"/>
              </a:rPr>
              <a:t>各校教務主任、輔導主任</a:t>
            </a:r>
            <a:endParaRPr lang="en-US" altLang="zh-TW" sz="3600" b="1" dirty="0">
              <a:latin typeface="微軟正黑體" panose="020B0604030504040204" pitchFamily="34" charset="-120"/>
              <a:ea typeface="微軟正黑體" panose="020B0604030504040204" pitchFamily="34" charset="-120"/>
            </a:endParaRPr>
          </a:p>
          <a:p>
            <a:pPr marL="914400" lvl="1" indent="-457200" eaLnBrk="1" hangingPunct="1">
              <a:lnSpc>
                <a:spcPct val="90000"/>
              </a:lnSpc>
              <a:buBlip>
                <a:blip r:embed="rId4"/>
              </a:buBlip>
              <a:defRPr/>
            </a:pPr>
            <a:r>
              <a:rPr lang="zh-TW" altLang="en-US" sz="3600" b="1" dirty="0">
                <a:latin typeface="微軟正黑體" panose="020B0604030504040204" pitchFamily="34" charset="-120"/>
                <a:ea typeface="微軟正黑體" panose="020B0604030504040204" pitchFamily="34" charset="-120"/>
              </a:rPr>
              <a:t>地方宣導團責任區講師</a:t>
            </a:r>
            <a:endParaRPr lang="en-US" altLang="zh-TW" sz="3600" b="1" dirty="0">
              <a:latin typeface="微軟正黑體" panose="020B0604030504040204" pitchFamily="34" charset="-120"/>
              <a:ea typeface="微軟正黑體" panose="020B0604030504040204" pitchFamily="34" charset="-120"/>
            </a:endParaRPr>
          </a:p>
          <a:p>
            <a:pPr marL="914400" lvl="1" indent="-457200" eaLnBrk="1" hangingPunct="1">
              <a:lnSpc>
                <a:spcPct val="90000"/>
              </a:lnSpc>
              <a:buBlip>
                <a:blip r:embed="rId4"/>
              </a:buBlip>
              <a:defRPr/>
            </a:pPr>
            <a:r>
              <a:rPr lang="zh-TW" altLang="en-US" sz="3600" b="1" dirty="0">
                <a:latin typeface="微軟正黑體" panose="020B0604030504040204" pitchFamily="34" charset="-120"/>
                <a:ea typeface="微軟正黑體" panose="020B0604030504040204" pitchFamily="34" charset="-120"/>
              </a:rPr>
              <a:t>桃園市政府教育局</a:t>
            </a:r>
          </a:p>
          <a:p>
            <a:pPr marL="914400" lvl="1" indent="-457200" eaLnBrk="1" hangingPunct="1">
              <a:lnSpc>
                <a:spcPct val="90000"/>
              </a:lnSpc>
              <a:buNone/>
              <a:defRPr/>
            </a:pPr>
            <a:r>
              <a:rPr kumimoji="1" lang="en-US" altLang="zh-TW" sz="3600" dirty="0">
                <a:latin typeface="微軟正黑體" panose="020B0604030504040204" pitchFamily="34" charset="-120"/>
                <a:ea typeface="微軟正黑體" panose="020B0604030504040204" pitchFamily="34" charset="-120"/>
              </a:rPr>
              <a:t>   </a:t>
            </a:r>
            <a:endParaRPr lang="en-US" altLang="zh-TW" sz="36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微軟正黑體" panose="020B0604030504040204" pitchFamily="34" charset="-120"/>
                <a:ea typeface="微軟正黑體" panose="020B0604030504040204" pitchFamily="34"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微軟正黑體" panose="020B0604030504040204" pitchFamily="34" charset="-120"/>
                <a:ea typeface="微軟正黑體" panose="020B0604030504040204" pitchFamily="34"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0066FF"/>
                </a:solidFill>
                <a:latin typeface="微軟正黑體" panose="020B0604030504040204" pitchFamily="34" charset="-120"/>
                <a:ea typeface="微軟正黑體" panose="020B0604030504040204" pitchFamily="34" charset="-120"/>
                <a:cs typeface="Times New Roman" panose="02020603050405020304" pitchFamily="18" charset="0"/>
              </a:rPr>
              <a:t>是魚就讓他在大海遙遊，是鳥就讓他在天空展翅飛翔</a:t>
            </a:r>
            <a:endParaRPr kumimoji="0" lang="zh-TW" altLang="en-US" sz="4800" b="1" kern="100" dirty="0">
              <a:solidFill>
                <a:srgbClr val="0066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94564" name="Picture 3" descr="10">
            <a:hlinkClick r:id="rId2" action="ppaction://hlinkfile"/>
          </p:cNvPr>
          <p:cNvPicPr>
            <a:picLocks noChangeAspect="1" noChangeArrowheads="1"/>
          </p:cNvPicPr>
          <p:nvPr/>
        </p:nvPicPr>
        <p:blipFill>
          <a:blip r:embed="rId3"/>
          <a:srcRect/>
          <a:stretch>
            <a:fillRect/>
          </a:stretch>
        </p:blipFill>
        <p:spPr bwMode="auto">
          <a:xfrm rot="516648">
            <a:off x="8209523" y="1444936"/>
            <a:ext cx="3344229" cy="2432342"/>
          </a:xfrm>
          <a:prstGeom prst="rect">
            <a:avLst/>
          </a:prstGeom>
          <a:noFill/>
          <a:ln w="9525">
            <a:noFill/>
            <a:miter lim="800000"/>
            <a:headEnd/>
            <a:tailEnd/>
          </a:ln>
          <a:effectLst>
            <a:outerShdw dist="155023" dir="3300479" algn="ctr" rotWithShape="0">
              <a:schemeClr val="tx1">
                <a:alpha val="50000"/>
              </a:schemeClr>
            </a:outerShdw>
          </a:effec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群組 39"/>
          <p:cNvGrpSpPr/>
          <p:nvPr/>
        </p:nvGrpSpPr>
        <p:grpSpPr>
          <a:xfrm>
            <a:off x="1127448" y="404664"/>
            <a:ext cx="10299259" cy="5976657"/>
            <a:chOff x="776122" y="323932"/>
            <a:chExt cx="10299259" cy="5976657"/>
          </a:xfrm>
        </p:grpSpPr>
        <p:sp>
          <p:nvSpPr>
            <p:cNvPr id="41" name="橢圓 40"/>
            <p:cNvSpPr/>
            <p:nvPr/>
          </p:nvSpPr>
          <p:spPr>
            <a:xfrm>
              <a:off x="776122" y="2372722"/>
              <a:ext cx="1292469" cy="1292469"/>
            </a:xfrm>
            <a:prstGeom prst="ellipse">
              <a:avLst/>
            </a:prstGeom>
            <a:solidFill>
              <a:srgbClr val="FF33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國中畢業</a:t>
              </a:r>
            </a:p>
          </p:txBody>
        </p:sp>
        <p:sp>
          <p:nvSpPr>
            <p:cNvPr id="42" name="圓角矩形 41"/>
            <p:cNvSpPr/>
            <p:nvPr/>
          </p:nvSpPr>
          <p:spPr>
            <a:xfrm>
              <a:off x="2386448" y="1946295"/>
              <a:ext cx="401515" cy="2145323"/>
            </a:xfrm>
            <a:prstGeom prst="roundRect">
              <a:avLst/>
            </a:prstGeom>
            <a:solidFill>
              <a:srgbClr val="FF3399"/>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國中教育會考</a:t>
              </a:r>
            </a:p>
          </p:txBody>
        </p:sp>
        <p:sp>
          <p:nvSpPr>
            <p:cNvPr id="43" name="圓角矩形 42"/>
            <p:cNvSpPr/>
            <p:nvPr/>
          </p:nvSpPr>
          <p:spPr>
            <a:xfrm>
              <a:off x="3367459" y="862829"/>
              <a:ext cx="1389184" cy="1005375"/>
            </a:xfrm>
            <a:prstGeom prst="roundRect">
              <a:avLst/>
            </a:prstGeom>
            <a:solidFill>
              <a:srgbClr val="339966"/>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免試入學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特色招生</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直升</a:t>
              </a:r>
            </a:p>
          </p:txBody>
        </p:sp>
        <p:sp>
          <p:nvSpPr>
            <p:cNvPr id="44" name="圓角矩形 43"/>
            <p:cNvSpPr/>
            <p:nvPr/>
          </p:nvSpPr>
          <p:spPr>
            <a:xfrm>
              <a:off x="5167217" y="1158897"/>
              <a:ext cx="1248508" cy="413238"/>
            </a:xfrm>
            <a:prstGeom prst="roundRect">
              <a:avLst/>
            </a:prstGeom>
            <a:solidFill>
              <a:srgbClr val="3399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普通高中</a:t>
              </a:r>
            </a:p>
          </p:txBody>
        </p:sp>
        <p:sp>
          <p:nvSpPr>
            <p:cNvPr id="45" name="圓角矩形 44"/>
            <p:cNvSpPr/>
            <p:nvPr/>
          </p:nvSpPr>
          <p:spPr>
            <a:xfrm>
              <a:off x="6878252" y="323932"/>
              <a:ext cx="2054469" cy="2083169"/>
            </a:xfrm>
            <a:prstGeom prst="roundRect">
              <a:avLst/>
            </a:prstGeom>
            <a:solidFill>
              <a:srgbClr val="339966"/>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繁星推薦</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申請入學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分發入學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特殊選才</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獨立招生</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進修推廣學士班</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警大警專軍校</a:t>
              </a:r>
            </a:p>
          </p:txBody>
        </p:sp>
        <p:sp>
          <p:nvSpPr>
            <p:cNvPr id="46" name="圓角矩形 45"/>
            <p:cNvSpPr/>
            <p:nvPr/>
          </p:nvSpPr>
          <p:spPr>
            <a:xfrm>
              <a:off x="9448804" y="716627"/>
              <a:ext cx="1576757" cy="1297779"/>
            </a:xfrm>
            <a:prstGeom prst="roundRect">
              <a:avLst/>
            </a:prstGeom>
            <a:solidFill>
              <a:srgbClr val="3399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一般大學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科技大學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技術學院</a:t>
              </a:r>
            </a:p>
          </p:txBody>
        </p:sp>
        <p:sp>
          <p:nvSpPr>
            <p:cNvPr id="47" name="圓角矩形 46"/>
            <p:cNvSpPr/>
            <p:nvPr/>
          </p:nvSpPr>
          <p:spPr>
            <a:xfrm>
              <a:off x="3367459" y="3029964"/>
              <a:ext cx="1389184" cy="1587073"/>
            </a:xfrm>
            <a:prstGeom prst="roundRect">
              <a:avLst/>
            </a:prstGeom>
            <a:solidFill>
              <a:srgbClr val="0099C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免試入學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特色招生</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實用技能</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建教合作</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技優甄審</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8" name="圓角矩形 47"/>
            <p:cNvSpPr/>
            <p:nvPr/>
          </p:nvSpPr>
          <p:spPr>
            <a:xfrm>
              <a:off x="5167217" y="3616881"/>
              <a:ext cx="1248508" cy="413238"/>
            </a:xfrm>
            <a:prstGeom prst="roundRect">
              <a:avLst/>
            </a:prstGeom>
            <a:solidFill>
              <a:srgbClr val="0099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高職</a:t>
              </a:r>
            </a:p>
          </p:txBody>
        </p:sp>
        <p:sp>
          <p:nvSpPr>
            <p:cNvPr id="49" name="圓角矩形 48"/>
            <p:cNvSpPr/>
            <p:nvPr/>
          </p:nvSpPr>
          <p:spPr>
            <a:xfrm>
              <a:off x="6878251" y="2526187"/>
              <a:ext cx="2054469" cy="2594627"/>
            </a:xfrm>
            <a:prstGeom prst="roundRect">
              <a:avLst/>
            </a:prstGeom>
            <a:solidFill>
              <a:srgbClr val="0099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技職繁星推薦</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特殊選才</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技職保送甄審</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獨立招生</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四技二專統測</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進修推廣學士班</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警大警專軍校</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產學合作</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雙軌旗艦計畫</a:t>
              </a:r>
            </a:p>
          </p:txBody>
        </p:sp>
        <p:sp>
          <p:nvSpPr>
            <p:cNvPr id="50" name="圓角矩形 49"/>
            <p:cNvSpPr/>
            <p:nvPr/>
          </p:nvSpPr>
          <p:spPr>
            <a:xfrm>
              <a:off x="9448804" y="3174611"/>
              <a:ext cx="1576757" cy="1297779"/>
            </a:xfrm>
            <a:prstGeom prst="roundRect">
              <a:avLst/>
            </a:prstGeom>
            <a:solidFill>
              <a:srgbClr val="0099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一般大學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科技大學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技術學院</a:t>
              </a:r>
            </a:p>
          </p:txBody>
        </p:sp>
        <p:sp>
          <p:nvSpPr>
            <p:cNvPr id="51" name="圓角矩形 50"/>
            <p:cNvSpPr/>
            <p:nvPr/>
          </p:nvSpPr>
          <p:spPr>
            <a:xfrm>
              <a:off x="3367459" y="5411971"/>
              <a:ext cx="1389184" cy="479456"/>
            </a:xfrm>
            <a:prstGeom prst="roundRect">
              <a:avLst/>
            </a:prstGeom>
            <a:solidFill>
              <a:srgbClr val="FF505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免試入學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52" name="圓角矩形 51"/>
            <p:cNvSpPr/>
            <p:nvPr/>
          </p:nvSpPr>
          <p:spPr>
            <a:xfrm>
              <a:off x="5167217" y="5445080"/>
              <a:ext cx="1248508" cy="413238"/>
            </a:xfrm>
            <a:prstGeom prst="round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五專</a:t>
              </a:r>
            </a:p>
          </p:txBody>
        </p:sp>
        <p:sp>
          <p:nvSpPr>
            <p:cNvPr id="53" name="圓角矩形 52"/>
            <p:cNvSpPr/>
            <p:nvPr/>
          </p:nvSpPr>
          <p:spPr>
            <a:xfrm>
              <a:off x="6875311" y="5260336"/>
              <a:ext cx="2054469" cy="782727"/>
            </a:xfrm>
            <a:prstGeom prst="roundRect">
              <a:avLst/>
            </a:prstGeom>
            <a:solidFill>
              <a:srgbClr val="FF505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四技二專統測</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插大</a:t>
              </a:r>
            </a:p>
          </p:txBody>
        </p:sp>
        <p:sp>
          <p:nvSpPr>
            <p:cNvPr id="54" name="圓角矩形 53"/>
            <p:cNvSpPr/>
            <p:nvPr/>
          </p:nvSpPr>
          <p:spPr>
            <a:xfrm>
              <a:off x="9498624" y="5002810"/>
              <a:ext cx="1576757" cy="1297779"/>
            </a:xfrm>
            <a:prstGeom prst="roundRect">
              <a:avLst/>
            </a:prstGeom>
            <a:solidFill>
              <a:srgbClr val="FF505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二技</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插班大學</a:t>
              </a:r>
              <a:endParaRPr kumimoji="0" lang="en-US" altLang="zh-TW"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畢業三年後報考研究所</a:t>
              </a:r>
            </a:p>
          </p:txBody>
        </p:sp>
        <p:cxnSp>
          <p:nvCxnSpPr>
            <p:cNvPr id="55" name="直線單箭頭接點 54"/>
            <p:cNvCxnSpPr>
              <a:stCxn id="41" idx="6"/>
              <a:endCxn id="42" idx="1"/>
            </p:cNvCxnSpPr>
            <p:nvPr/>
          </p:nvCxnSpPr>
          <p:spPr>
            <a:xfrm>
              <a:off x="2068591" y="3018957"/>
              <a:ext cx="317857" cy="0"/>
            </a:xfrm>
            <a:prstGeom prst="straightConnector1">
              <a:avLst/>
            </a:prstGeom>
            <a:noFill/>
            <a:ln w="57150" cap="flat" cmpd="sng" algn="ctr">
              <a:solidFill>
                <a:srgbClr val="FF3399"/>
              </a:solidFill>
              <a:prstDash val="solid"/>
              <a:miter lim="800000"/>
              <a:tailEnd type="triangle"/>
            </a:ln>
            <a:effectLst/>
          </p:spPr>
        </p:cxnSp>
        <p:cxnSp>
          <p:nvCxnSpPr>
            <p:cNvPr id="56" name="肘形接點 55"/>
            <p:cNvCxnSpPr>
              <a:stCxn id="42" idx="3"/>
              <a:endCxn id="43" idx="1"/>
            </p:cNvCxnSpPr>
            <p:nvPr/>
          </p:nvCxnSpPr>
          <p:spPr>
            <a:xfrm flipV="1">
              <a:off x="2787963" y="1365517"/>
              <a:ext cx="579496" cy="1653440"/>
            </a:xfrm>
            <a:prstGeom prst="bentConnector3">
              <a:avLst/>
            </a:prstGeom>
            <a:noFill/>
            <a:ln w="57150" cap="flat" cmpd="sng" algn="ctr">
              <a:solidFill>
                <a:srgbClr val="5B9BD5"/>
              </a:solidFill>
              <a:prstDash val="solid"/>
              <a:miter lim="800000"/>
              <a:tailEnd type="triangle"/>
            </a:ln>
            <a:effectLst/>
          </p:spPr>
        </p:cxnSp>
        <p:cxnSp>
          <p:nvCxnSpPr>
            <p:cNvPr id="57" name="直線接點 56"/>
            <p:cNvCxnSpPr/>
            <p:nvPr/>
          </p:nvCxnSpPr>
          <p:spPr>
            <a:xfrm>
              <a:off x="2787963" y="3163572"/>
              <a:ext cx="282952" cy="0"/>
            </a:xfrm>
            <a:prstGeom prst="line">
              <a:avLst/>
            </a:prstGeom>
            <a:noFill/>
            <a:ln w="57150" cap="flat" cmpd="sng" algn="ctr">
              <a:solidFill>
                <a:srgbClr val="FF3399"/>
              </a:solidFill>
              <a:prstDash val="solid"/>
              <a:miter lim="800000"/>
            </a:ln>
            <a:effectLst/>
          </p:spPr>
        </p:cxnSp>
        <p:cxnSp>
          <p:nvCxnSpPr>
            <p:cNvPr id="58" name="直線接點 57"/>
            <p:cNvCxnSpPr/>
            <p:nvPr/>
          </p:nvCxnSpPr>
          <p:spPr>
            <a:xfrm>
              <a:off x="3077711" y="3163572"/>
              <a:ext cx="0" cy="2488127"/>
            </a:xfrm>
            <a:prstGeom prst="line">
              <a:avLst/>
            </a:prstGeom>
            <a:noFill/>
            <a:ln w="57150" cap="flat" cmpd="sng" algn="ctr">
              <a:solidFill>
                <a:srgbClr val="FF5050"/>
              </a:solidFill>
              <a:prstDash val="solid"/>
              <a:miter lim="800000"/>
            </a:ln>
            <a:effectLst/>
          </p:spPr>
        </p:cxnSp>
        <p:cxnSp>
          <p:nvCxnSpPr>
            <p:cNvPr id="59" name="直線單箭頭接點 58"/>
            <p:cNvCxnSpPr>
              <a:endCxn id="51" idx="1"/>
            </p:cNvCxnSpPr>
            <p:nvPr/>
          </p:nvCxnSpPr>
          <p:spPr>
            <a:xfrm>
              <a:off x="3070915" y="5651699"/>
              <a:ext cx="296544" cy="0"/>
            </a:xfrm>
            <a:prstGeom prst="straightConnector1">
              <a:avLst/>
            </a:prstGeom>
            <a:noFill/>
            <a:ln w="57150" cap="flat" cmpd="sng" algn="ctr">
              <a:solidFill>
                <a:srgbClr val="FF5050"/>
              </a:solidFill>
              <a:prstDash val="solid"/>
              <a:miter lim="800000"/>
              <a:tailEnd type="triangle"/>
            </a:ln>
            <a:effectLst/>
          </p:spPr>
        </p:cxnSp>
        <p:cxnSp>
          <p:nvCxnSpPr>
            <p:cNvPr id="60" name="肘形接點 59"/>
            <p:cNvCxnSpPr/>
            <p:nvPr/>
          </p:nvCxnSpPr>
          <p:spPr>
            <a:xfrm>
              <a:off x="2781167" y="3083328"/>
              <a:ext cx="579496" cy="876633"/>
            </a:xfrm>
            <a:prstGeom prst="bentConnector3">
              <a:avLst>
                <a:gd name="adj1" fmla="val 51793"/>
              </a:avLst>
            </a:prstGeom>
            <a:noFill/>
            <a:ln w="57150" cap="flat" cmpd="sng" algn="ctr">
              <a:solidFill>
                <a:srgbClr val="5B9BD5"/>
              </a:solidFill>
              <a:prstDash val="solid"/>
              <a:miter lim="800000"/>
              <a:tailEnd type="triangle"/>
            </a:ln>
            <a:effectLst/>
          </p:spPr>
        </p:cxnSp>
        <p:cxnSp>
          <p:nvCxnSpPr>
            <p:cNvPr id="61" name="直線單箭頭接點 60"/>
            <p:cNvCxnSpPr/>
            <p:nvPr/>
          </p:nvCxnSpPr>
          <p:spPr>
            <a:xfrm flipV="1">
              <a:off x="4756643" y="1365516"/>
              <a:ext cx="410574" cy="1"/>
            </a:xfrm>
            <a:prstGeom prst="straightConnector1">
              <a:avLst/>
            </a:prstGeom>
            <a:noFill/>
            <a:ln w="57150" cap="flat" cmpd="sng" algn="ctr">
              <a:solidFill>
                <a:srgbClr val="339966"/>
              </a:solidFill>
              <a:prstDash val="solid"/>
              <a:miter lim="800000"/>
              <a:tailEnd type="triangle"/>
            </a:ln>
            <a:effectLst/>
          </p:spPr>
        </p:cxnSp>
        <p:cxnSp>
          <p:nvCxnSpPr>
            <p:cNvPr id="62" name="直線單箭頭接點 61"/>
            <p:cNvCxnSpPr>
              <a:stCxn id="47" idx="3"/>
              <a:endCxn id="48" idx="1"/>
            </p:cNvCxnSpPr>
            <p:nvPr/>
          </p:nvCxnSpPr>
          <p:spPr>
            <a:xfrm flipV="1">
              <a:off x="4756643" y="3823500"/>
              <a:ext cx="410574" cy="1"/>
            </a:xfrm>
            <a:prstGeom prst="straightConnector1">
              <a:avLst/>
            </a:prstGeom>
            <a:noFill/>
            <a:ln w="57150" cap="flat" cmpd="sng" algn="ctr">
              <a:solidFill>
                <a:srgbClr val="5B9BD5"/>
              </a:solidFill>
              <a:prstDash val="solid"/>
              <a:miter lim="800000"/>
              <a:tailEnd type="triangle"/>
            </a:ln>
            <a:effectLst/>
          </p:spPr>
        </p:cxnSp>
        <p:cxnSp>
          <p:nvCxnSpPr>
            <p:cNvPr id="63" name="直線單箭頭接點 62"/>
            <p:cNvCxnSpPr>
              <a:stCxn id="48" idx="3"/>
              <a:endCxn id="49" idx="1"/>
            </p:cNvCxnSpPr>
            <p:nvPr/>
          </p:nvCxnSpPr>
          <p:spPr>
            <a:xfrm>
              <a:off x="6415725" y="3823500"/>
              <a:ext cx="462526" cy="1"/>
            </a:xfrm>
            <a:prstGeom prst="straightConnector1">
              <a:avLst/>
            </a:prstGeom>
            <a:noFill/>
            <a:ln w="57150" cap="flat" cmpd="sng" algn="ctr">
              <a:solidFill>
                <a:srgbClr val="5B9BD5"/>
              </a:solidFill>
              <a:prstDash val="solid"/>
              <a:miter lim="800000"/>
              <a:tailEnd type="triangle"/>
            </a:ln>
            <a:effectLst/>
          </p:spPr>
        </p:cxnSp>
        <p:cxnSp>
          <p:nvCxnSpPr>
            <p:cNvPr id="64" name="直線單箭頭接點 63"/>
            <p:cNvCxnSpPr>
              <a:stCxn id="49" idx="3"/>
              <a:endCxn id="50" idx="1"/>
            </p:cNvCxnSpPr>
            <p:nvPr/>
          </p:nvCxnSpPr>
          <p:spPr>
            <a:xfrm>
              <a:off x="8932720" y="3823501"/>
              <a:ext cx="516084" cy="0"/>
            </a:xfrm>
            <a:prstGeom prst="straightConnector1">
              <a:avLst/>
            </a:prstGeom>
            <a:noFill/>
            <a:ln w="57150" cap="flat" cmpd="sng" algn="ctr">
              <a:solidFill>
                <a:srgbClr val="5B9BD5"/>
              </a:solidFill>
              <a:prstDash val="solid"/>
              <a:miter lim="800000"/>
              <a:tailEnd type="triangle"/>
            </a:ln>
            <a:effectLst/>
          </p:spPr>
        </p:cxnSp>
        <p:cxnSp>
          <p:nvCxnSpPr>
            <p:cNvPr id="65" name="直線單箭頭接點 64"/>
            <p:cNvCxnSpPr>
              <a:stCxn id="44" idx="3"/>
              <a:endCxn id="45" idx="1"/>
            </p:cNvCxnSpPr>
            <p:nvPr/>
          </p:nvCxnSpPr>
          <p:spPr>
            <a:xfrm>
              <a:off x="6415725" y="1365516"/>
              <a:ext cx="462527" cy="1"/>
            </a:xfrm>
            <a:prstGeom prst="straightConnector1">
              <a:avLst/>
            </a:prstGeom>
            <a:noFill/>
            <a:ln w="57150" cap="flat" cmpd="sng" algn="ctr">
              <a:solidFill>
                <a:srgbClr val="339966"/>
              </a:solidFill>
              <a:prstDash val="solid"/>
              <a:miter lim="800000"/>
              <a:tailEnd type="triangle"/>
            </a:ln>
            <a:effectLst/>
          </p:spPr>
        </p:cxnSp>
        <p:cxnSp>
          <p:nvCxnSpPr>
            <p:cNvPr id="66" name="直線單箭頭接點 65"/>
            <p:cNvCxnSpPr>
              <a:stCxn id="45" idx="3"/>
              <a:endCxn id="46" idx="1"/>
            </p:cNvCxnSpPr>
            <p:nvPr/>
          </p:nvCxnSpPr>
          <p:spPr>
            <a:xfrm>
              <a:off x="8932721" y="1365517"/>
              <a:ext cx="516083" cy="0"/>
            </a:xfrm>
            <a:prstGeom prst="straightConnector1">
              <a:avLst/>
            </a:prstGeom>
            <a:noFill/>
            <a:ln w="57150" cap="flat" cmpd="sng" algn="ctr">
              <a:solidFill>
                <a:srgbClr val="339966"/>
              </a:solidFill>
              <a:prstDash val="solid"/>
              <a:miter lim="800000"/>
              <a:tailEnd type="triangle"/>
            </a:ln>
            <a:effectLst/>
          </p:spPr>
        </p:cxnSp>
        <p:cxnSp>
          <p:nvCxnSpPr>
            <p:cNvPr id="67" name="直線單箭頭接點 66"/>
            <p:cNvCxnSpPr>
              <a:stCxn id="53" idx="3"/>
              <a:endCxn id="54" idx="1"/>
            </p:cNvCxnSpPr>
            <p:nvPr/>
          </p:nvCxnSpPr>
          <p:spPr>
            <a:xfrm>
              <a:off x="8929780" y="5651700"/>
              <a:ext cx="568844" cy="0"/>
            </a:xfrm>
            <a:prstGeom prst="straightConnector1">
              <a:avLst/>
            </a:prstGeom>
            <a:noFill/>
            <a:ln w="57150" cap="flat" cmpd="sng" algn="ctr">
              <a:solidFill>
                <a:srgbClr val="FF5050"/>
              </a:solidFill>
              <a:prstDash val="solid"/>
              <a:miter lim="800000"/>
              <a:tailEnd type="triangle"/>
            </a:ln>
            <a:effectLst/>
          </p:spPr>
        </p:cxnSp>
        <p:cxnSp>
          <p:nvCxnSpPr>
            <p:cNvPr id="68" name="直線單箭頭接點 67"/>
            <p:cNvCxnSpPr>
              <a:stCxn id="52" idx="3"/>
              <a:endCxn id="53" idx="1"/>
            </p:cNvCxnSpPr>
            <p:nvPr/>
          </p:nvCxnSpPr>
          <p:spPr>
            <a:xfrm>
              <a:off x="6415725" y="5651699"/>
              <a:ext cx="459586" cy="1"/>
            </a:xfrm>
            <a:prstGeom prst="straightConnector1">
              <a:avLst/>
            </a:prstGeom>
            <a:noFill/>
            <a:ln w="57150" cap="flat" cmpd="sng" algn="ctr">
              <a:solidFill>
                <a:srgbClr val="FF5050"/>
              </a:solidFill>
              <a:prstDash val="solid"/>
              <a:miter lim="800000"/>
              <a:tailEnd type="triangle"/>
            </a:ln>
            <a:effectLst/>
          </p:spPr>
        </p:cxnSp>
        <p:cxnSp>
          <p:nvCxnSpPr>
            <p:cNvPr id="69" name="直線單箭頭接點 68"/>
            <p:cNvCxnSpPr>
              <a:stCxn id="51" idx="3"/>
              <a:endCxn id="52" idx="1"/>
            </p:cNvCxnSpPr>
            <p:nvPr/>
          </p:nvCxnSpPr>
          <p:spPr>
            <a:xfrm>
              <a:off x="4756643" y="5651699"/>
              <a:ext cx="410574" cy="0"/>
            </a:xfrm>
            <a:prstGeom prst="straightConnector1">
              <a:avLst/>
            </a:prstGeom>
            <a:noFill/>
            <a:ln w="57150" cap="flat" cmpd="sng" algn="ctr">
              <a:solidFill>
                <a:srgbClr val="FF5050"/>
              </a:solidFill>
              <a:prstDash val="solid"/>
              <a:miter lim="800000"/>
              <a:tailEnd type="triangle"/>
            </a:ln>
            <a:effectLst/>
          </p:spPr>
        </p:cxnSp>
      </p:grpSp>
      <p:sp>
        <p:nvSpPr>
          <p:cNvPr id="70" name="文字方塊 69"/>
          <p:cNvSpPr txBox="1"/>
          <p:nvPr/>
        </p:nvSpPr>
        <p:spPr>
          <a:xfrm>
            <a:off x="426283" y="4369390"/>
            <a:ext cx="2736304" cy="1569660"/>
          </a:xfrm>
          <a:prstGeom prst="rect">
            <a:avLst/>
          </a:prstGeom>
          <a:noFill/>
        </p:spPr>
        <p:txBody>
          <a:bodyPr wrap="square" rtlCol="0">
            <a:spAutoFit/>
          </a:bodyPr>
          <a:lstStyle/>
          <a:p>
            <a:pPr algn="ctr"/>
            <a:r>
              <a:rPr lang="zh-TW" altLang="en-US" sz="4800" b="1" dirty="0" smtClean="0">
                <a:solidFill>
                  <a:srgbClr val="FF3399"/>
                </a:solidFill>
                <a:latin typeface="微軟正黑體" panose="020B0604030504040204" pitchFamily="34" charset="-120"/>
                <a:ea typeface="微軟正黑體" panose="020B0604030504040204" pitchFamily="34" charset="-120"/>
              </a:rPr>
              <a:t>多元</a:t>
            </a:r>
            <a:endParaRPr lang="en-US" altLang="zh-TW" sz="4800" b="1" dirty="0" smtClean="0">
              <a:solidFill>
                <a:srgbClr val="FF3399"/>
              </a:solidFill>
              <a:latin typeface="微軟正黑體" panose="020B0604030504040204" pitchFamily="34" charset="-120"/>
              <a:ea typeface="微軟正黑體" panose="020B0604030504040204" pitchFamily="34" charset="-120"/>
            </a:endParaRPr>
          </a:p>
          <a:p>
            <a:pPr algn="ctr"/>
            <a:r>
              <a:rPr lang="zh-TW" altLang="en-US" sz="4800" b="1" dirty="0" smtClean="0">
                <a:solidFill>
                  <a:srgbClr val="FF3399"/>
                </a:solidFill>
                <a:latin typeface="微軟正黑體" panose="020B0604030504040204" pitchFamily="34" charset="-120"/>
                <a:ea typeface="微軟正黑體" panose="020B0604030504040204" pitchFamily="34" charset="-120"/>
              </a:rPr>
              <a:t>升學路</a:t>
            </a:r>
            <a:endParaRPr lang="zh-TW" altLang="en-US" sz="4800" b="1" dirty="0">
              <a:solidFill>
                <a:srgbClr val="FF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44000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橢圓 40"/>
          <p:cNvSpPr/>
          <p:nvPr/>
        </p:nvSpPr>
        <p:spPr>
          <a:xfrm>
            <a:off x="1127448" y="2453454"/>
            <a:ext cx="1292469" cy="1292469"/>
          </a:xfrm>
          <a:prstGeom prst="ellipse">
            <a:avLst/>
          </a:prstGeom>
          <a:solidFill>
            <a:srgbClr val="FF33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國中畢業</a:t>
            </a:r>
          </a:p>
        </p:txBody>
      </p:sp>
      <p:sp>
        <p:nvSpPr>
          <p:cNvPr id="42" name="圓角矩形 41"/>
          <p:cNvSpPr/>
          <p:nvPr/>
        </p:nvSpPr>
        <p:spPr>
          <a:xfrm>
            <a:off x="2737774" y="2027027"/>
            <a:ext cx="401515" cy="2145323"/>
          </a:xfrm>
          <a:prstGeom prst="roundRect">
            <a:avLst/>
          </a:prstGeom>
          <a:solidFill>
            <a:srgbClr val="FF3399"/>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國中教育會考</a:t>
            </a:r>
          </a:p>
        </p:txBody>
      </p:sp>
      <p:sp>
        <p:nvSpPr>
          <p:cNvPr id="43" name="圓角矩形 42"/>
          <p:cNvSpPr/>
          <p:nvPr/>
        </p:nvSpPr>
        <p:spPr>
          <a:xfrm>
            <a:off x="4368250" y="1403615"/>
            <a:ext cx="1389184" cy="1405319"/>
          </a:xfrm>
          <a:prstGeom prst="roundRect">
            <a:avLst/>
          </a:prstGeom>
          <a:solidFill>
            <a:srgbClr val="33996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學</a:t>
            </a:r>
          </a:p>
        </p:txBody>
      </p:sp>
      <p:sp>
        <p:nvSpPr>
          <p:cNvPr id="47" name="圓角矩形 46"/>
          <p:cNvSpPr/>
          <p:nvPr/>
        </p:nvSpPr>
        <p:spPr>
          <a:xfrm>
            <a:off x="4368250" y="3570751"/>
            <a:ext cx="1389184" cy="1442425"/>
          </a:xfrm>
          <a:prstGeom prst="roundRect">
            <a:avLst/>
          </a:prstGeom>
          <a:solidFill>
            <a:srgbClr val="0099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術</a:t>
            </a:r>
            <a:endParaRPr kumimoji="0" lang="en-US" altLang="zh-TW"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55" name="直線單箭頭接點 54"/>
          <p:cNvCxnSpPr>
            <a:stCxn id="41" idx="6"/>
            <a:endCxn id="42" idx="1"/>
          </p:cNvCxnSpPr>
          <p:nvPr/>
        </p:nvCxnSpPr>
        <p:spPr>
          <a:xfrm>
            <a:off x="2419917" y="3099689"/>
            <a:ext cx="317857" cy="0"/>
          </a:xfrm>
          <a:prstGeom prst="straightConnector1">
            <a:avLst/>
          </a:prstGeom>
          <a:noFill/>
          <a:ln w="57150" cap="flat" cmpd="sng" algn="ctr">
            <a:solidFill>
              <a:srgbClr val="FF3399"/>
            </a:solidFill>
            <a:prstDash val="solid"/>
            <a:miter lim="800000"/>
            <a:tailEnd type="triangle"/>
          </a:ln>
          <a:effectLst/>
        </p:spPr>
      </p:cxnSp>
      <p:cxnSp>
        <p:nvCxnSpPr>
          <p:cNvPr id="56" name="肘形接點 55"/>
          <p:cNvCxnSpPr>
            <a:stCxn id="42" idx="3"/>
            <a:endCxn id="43" idx="1"/>
          </p:cNvCxnSpPr>
          <p:nvPr/>
        </p:nvCxnSpPr>
        <p:spPr>
          <a:xfrm flipV="1">
            <a:off x="3139289" y="2106275"/>
            <a:ext cx="1228961" cy="993414"/>
          </a:xfrm>
          <a:prstGeom prst="bentConnector3">
            <a:avLst/>
          </a:prstGeom>
          <a:noFill/>
          <a:ln w="57150" cap="flat" cmpd="sng" algn="ctr">
            <a:solidFill>
              <a:srgbClr val="339933"/>
            </a:solidFill>
            <a:prstDash val="solid"/>
            <a:miter lim="800000"/>
            <a:tailEnd type="triangle"/>
          </a:ln>
          <a:effectLst/>
        </p:spPr>
      </p:cxnSp>
      <p:cxnSp>
        <p:nvCxnSpPr>
          <p:cNvPr id="60" name="肘形接點 59"/>
          <p:cNvCxnSpPr>
            <a:endCxn id="47" idx="1"/>
          </p:cNvCxnSpPr>
          <p:nvPr/>
        </p:nvCxnSpPr>
        <p:spPr>
          <a:xfrm>
            <a:off x="3140240" y="3181023"/>
            <a:ext cx="1228010" cy="1110941"/>
          </a:xfrm>
          <a:prstGeom prst="bentConnector3">
            <a:avLst>
              <a:gd name="adj1" fmla="val 50000"/>
            </a:avLst>
          </a:prstGeom>
          <a:noFill/>
          <a:ln w="57150" cap="flat" cmpd="sng" algn="ctr">
            <a:solidFill>
              <a:srgbClr val="5B9BD5"/>
            </a:solidFill>
            <a:prstDash val="solid"/>
            <a:miter lim="800000"/>
            <a:tailEnd type="triangle"/>
          </a:ln>
          <a:effectLst/>
        </p:spPr>
      </p:cxnSp>
      <p:cxnSp>
        <p:nvCxnSpPr>
          <p:cNvPr id="61" name="直線單箭頭接點 60"/>
          <p:cNvCxnSpPr>
            <a:endCxn id="37" idx="1"/>
          </p:cNvCxnSpPr>
          <p:nvPr/>
        </p:nvCxnSpPr>
        <p:spPr>
          <a:xfrm flipV="1">
            <a:off x="5757434" y="2106273"/>
            <a:ext cx="694592" cy="2"/>
          </a:xfrm>
          <a:prstGeom prst="straightConnector1">
            <a:avLst/>
          </a:prstGeom>
          <a:noFill/>
          <a:ln w="57150" cap="flat" cmpd="sng" algn="ctr">
            <a:solidFill>
              <a:srgbClr val="339966"/>
            </a:solidFill>
            <a:prstDash val="solid"/>
            <a:miter lim="800000"/>
            <a:tailEnd type="triangle"/>
          </a:ln>
          <a:effectLst/>
        </p:spPr>
      </p:cxnSp>
      <p:cxnSp>
        <p:nvCxnSpPr>
          <p:cNvPr id="62" name="直線單箭頭接點 61"/>
          <p:cNvCxnSpPr>
            <a:endCxn id="38" idx="1"/>
          </p:cNvCxnSpPr>
          <p:nvPr/>
        </p:nvCxnSpPr>
        <p:spPr>
          <a:xfrm flipV="1">
            <a:off x="5757434" y="4291962"/>
            <a:ext cx="694592" cy="2"/>
          </a:xfrm>
          <a:prstGeom prst="straightConnector1">
            <a:avLst/>
          </a:prstGeom>
          <a:noFill/>
          <a:ln w="57150" cap="flat" cmpd="sng" algn="ctr">
            <a:solidFill>
              <a:srgbClr val="5B9BD5"/>
            </a:solidFill>
            <a:prstDash val="solid"/>
            <a:miter lim="800000"/>
            <a:tailEnd type="triangle"/>
          </a:ln>
          <a:effectLst/>
        </p:spPr>
      </p:cxnSp>
      <p:sp>
        <p:nvSpPr>
          <p:cNvPr id="70" name="文字方塊 69"/>
          <p:cNvSpPr txBox="1"/>
          <p:nvPr/>
        </p:nvSpPr>
        <p:spPr>
          <a:xfrm>
            <a:off x="426283" y="4369390"/>
            <a:ext cx="2736304" cy="1569660"/>
          </a:xfrm>
          <a:prstGeom prst="rect">
            <a:avLst/>
          </a:prstGeom>
          <a:noFill/>
        </p:spPr>
        <p:txBody>
          <a:bodyPr wrap="square" rtlCol="0">
            <a:spAutoFit/>
          </a:bodyPr>
          <a:lstStyle/>
          <a:p>
            <a:pPr algn="ctr"/>
            <a:r>
              <a:rPr lang="zh-TW" altLang="en-US" sz="4800" b="1" dirty="0" smtClean="0">
                <a:solidFill>
                  <a:srgbClr val="FF3399"/>
                </a:solidFill>
                <a:latin typeface="微軟正黑體" panose="020B0604030504040204" pitchFamily="34" charset="-120"/>
                <a:ea typeface="微軟正黑體" panose="020B0604030504040204" pitchFamily="34" charset="-120"/>
              </a:rPr>
              <a:t>多元</a:t>
            </a:r>
            <a:endParaRPr lang="en-US" altLang="zh-TW" sz="4800" b="1" dirty="0" smtClean="0">
              <a:solidFill>
                <a:srgbClr val="FF3399"/>
              </a:solidFill>
              <a:latin typeface="微軟正黑體" panose="020B0604030504040204" pitchFamily="34" charset="-120"/>
              <a:ea typeface="微軟正黑體" panose="020B0604030504040204" pitchFamily="34" charset="-120"/>
            </a:endParaRPr>
          </a:p>
          <a:p>
            <a:pPr algn="ctr"/>
            <a:r>
              <a:rPr lang="zh-TW" altLang="en-US" sz="4800" b="1" dirty="0" smtClean="0">
                <a:solidFill>
                  <a:srgbClr val="FF3399"/>
                </a:solidFill>
                <a:latin typeface="微軟正黑體" panose="020B0604030504040204" pitchFamily="34" charset="-120"/>
                <a:ea typeface="微軟正黑體" panose="020B0604030504040204" pitchFamily="34" charset="-120"/>
              </a:rPr>
              <a:t>升學路</a:t>
            </a:r>
            <a:endParaRPr lang="zh-TW" altLang="en-US" sz="4800" b="1" dirty="0">
              <a:solidFill>
                <a:srgbClr val="FF3399"/>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6452026" y="1403613"/>
            <a:ext cx="1389184" cy="1405319"/>
          </a:xfrm>
          <a:prstGeom prst="roundRect">
            <a:avLst/>
          </a:prstGeom>
          <a:solidFill>
            <a:srgbClr val="33996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術</a:t>
            </a:r>
          </a:p>
        </p:txBody>
      </p:sp>
      <p:sp>
        <p:nvSpPr>
          <p:cNvPr id="38" name="圓角矩形 37"/>
          <p:cNvSpPr/>
          <p:nvPr/>
        </p:nvSpPr>
        <p:spPr>
          <a:xfrm>
            <a:off x="6452026" y="3570749"/>
            <a:ext cx="1389184" cy="1442425"/>
          </a:xfrm>
          <a:prstGeom prst="roundRect">
            <a:avLst/>
          </a:prstGeom>
          <a:solidFill>
            <a:srgbClr val="0099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學</a:t>
            </a:r>
            <a:endParaRPr kumimoji="0" lang="en-US" altLang="zh-TW"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1" name="圓角矩形 70"/>
          <p:cNvSpPr/>
          <p:nvPr/>
        </p:nvSpPr>
        <p:spPr>
          <a:xfrm>
            <a:off x="8667256" y="2504176"/>
            <a:ext cx="1389184" cy="1405319"/>
          </a:xfrm>
          <a:prstGeom prst="roundRect">
            <a:avLst/>
          </a:prstGeom>
          <a:solidFill>
            <a:srgbClr val="33996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kern="0" dirty="0">
                <a:solidFill>
                  <a:prstClr val="white"/>
                </a:solidFill>
                <a:latin typeface="微軟正黑體" panose="020B0604030504040204" pitchFamily="34" charset="-120"/>
                <a:ea typeface="微軟正黑體" panose="020B0604030504040204" pitchFamily="34" charset="-120"/>
              </a:rPr>
              <a:t>藝</a:t>
            </a:r>
            <a:endPar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9" name="肘形接點 8"/>
          <p:cNvCxnSpPr>
            <a:stCxn id="37" idx="3"/>
            <a:endCxn id="71" idx="1"/>
          </p:cNvCxnSpPr>
          <p:nvPr/>
        </p:nvCxnSpPr>
        <p:spPr bwMode="auto">
          <a:xfrm>
            <a:off x="7841210" y="2106273"/>
            <a:ext cx="826046" cy="1100563"/>
          </a:xfrm>
          <a:prstGeom prst="bentConnector3">
            <a:avLst/>
          </a:prstGeom>
          <a:solidFill>
            <a:schemeClr val="accent1"/>
          </a:solidFill>
          <a:ln w="57150" cap="flat" cmpd="sng" algn="ctr">
            <a:solidFill>
              <a:srgbClr val="339933"/>
            </a:solidFill>
            <a:prstDash val="solid"/>
            <a:round/>
            <a:headEnd type="none" w="med" len="med"/>
            <a:tailEnd type="triangle"/>
          </a:ln>
          <a:effectLst>
            <a:prstShdw prst="shdw17" dist="17961" dir="2700000">
              <a:schemeClr val="tx1">
                <a:gamma/>
                <a:shade val="60000"/>
                <a:invGamma/>
              </a:schemeClr>
            </a:prstShdw>
          </a:effectLst>
        </p:spPr>
      </p:cxnSp>
      <p:cxnSp>
        <p:nvCxnSpPr>
          <p:cNvPr id="11" name="肘形接點 10"/>
          <p:cNvCxnSpPr>
            <a:stCxn id="38" idx="3"/>
            <a:endCxn id="71" idx="1"/>
          </p:cNvCxnSpPr>
          <p:nvPr/>
        </p:nvCxnSpPr>
        <p:spPr bwMode="auto">
          <a:xfrm flipV="1">
            <a:off x="7841210" y="3206836"/>
            <a:ext cx="826046" cy="1085126"/>
          </a:xfrm>
          <a:prstGeom prst="bentConnector3">
            <a:avLst/>
          </a:prstGeom>
          <a:solidFill>
            <a:schemeClr val="accent1"/>
          </a:solidFill>
          <a:ln w="57150" cap="flat" cmpd="sng" algn="ctr">
            <a:solidFill>
              <a:srgbClr val="0099FF"/>
            </a:solidFill>
            <a:prstDash val="solid"/>
            <a:round/>
            <a:headEnd type="none" w="med" len="med"/>
            <a:tailEnd type="triangle"/>
          </a:ln>
          <a:effectLst>
            <a:prstShdw prst="shdw17" dist="17961" dir="2700000">
              <a:schemeClr val="tx1">
                <a:gamma/>
                <a:shade val="60000"/>
                <a:invGamma/>
              </a:schemeClr>
            </a:prstShdw>
          </a:effectLst>
        </p:spPr>
      </p:cxnSp>
      <p:sp>
        <p:nvSpPr>
          <p:cNvPr id="12" name="文字方塊 11"/>
          <p:cNvSpPr txBox="1"/>
          <p:nvPr/>
        </p:nvSpPr>
        <p:spPr>
          <a:xfrm>
            <a:off x="10200456" y="2703969"/>
            <a:ext cx="1728192" cy="954107"/>
          </a:xfrm>
          <a:prstGeom prst="rect">
            <a:avLst/>
          </a:prstGeom>
          <a:noFill/>
        </p:spPr>
        <p:txBody>
          <a:bodyPr wrap="square" rtlCol="0">
            <a:spAutoFit/>
          </a:bodyPr>
          <a:lstStyle/>
          <a:p>
            <a:r>
              <a:rPr lang="zh-TW" altLang="en-US" sz="2800" b="1" dirty="0" smtClean="0">
                <a:solidFill>
                  <a:srgbClr val="0066FF"/>
                </a:solidFill>
                <a:latin typeface="微軟正黑體" panose="020B0604030504040204" pitchFamily="34" charset="-120"/>
                <a:ea typeface="微軟正黑體" panose="020B0604030504040204" pitchFamily="34" charset="-120"/>
              </a:rPr>
              <a:t>專業領域</a:t>
            </a:r>
            <a:endParaRPr lang="en-US" altLang="zh-TW" sz="2800" b="1" dirty="0" smtClean="0">
              <a:solidFill>
                <a:srgbClr val="0066FF"/>
              </a:solidFill>
              <a:latin typeface="微軟正黑體" panose="020B0604030504040204" pitchFamily="34" charset="-120"/>
              <a:ea typeface="微軟正黑體" panose="020B0604030504040204" pitchFamily="34" charset="-120"/>
            </a:endParaRPr>
          </a:p>
          <a:p>
            <a:r>
              <a:rPr lang="zh-TW" altLang="en-US" sz="2800" b="1" dirty="0">
                <a:solidFill>
                  <a:srgbClr val="0066FF"/>
                </a:solidFill>
                <a:latin typeface="微軟正黑體" panose="020B0604030504040204" pitchFamily="34" charset="-120"/>
                <a:ea typeface="微軟正黑體" panose="020B0604030504040204" pitchFamily="34" charset="-120"/>
              </a:rPr>
              <a:t>嶄露頭角</a:t>
            </a:r>
          </a:p>
        </p:txBody>
      </p:sp>
      <p:sp>
        <p:nvSpPr>
          <p:cNvPr id="2" name="文字方塊 1"/>
          <p:cNvSpPr txBox="1"/>
          <p:nvPr/>
        </p:nvSpPr>
        <p:spPr>
          <a:xfrm>
            <a:off x="4368250" y="764391"/>
            <a:ext cx="1295702" cy="584775"/>
          </a:xfrm>
          <a:prstGeom prst="rect">
            <a:avLst/>
          </a:prstGeom>
          <a:noFill/>
        </p:spPr>
        <p:txBody>
          <a:bodyPr wrap="square" rtlCol="0">
            <a:spAutoFit/>
          </a:bodyPr>
          <a:lstStyle/>
          <a:p>
            <a:pPr algn="ct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高中</a:t>
            </a: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6456040" y="764391"/>
            <a:ext cx="1295702" cy="1077218"/>
          </a:xfrm>
          <a:prstGeom prst="rect">
            <a:avLst/>
          </a:prstGeom>
          <a:noFill/>
        </p:spPr>
        <p:txBody>
          <a:bodyPr wrap="square" rtlCol="0">
            <a:spAutoFit/>
          </a:bodyPr>
          <a:lstStyle/>
          <a:p>
            <a:pPr algn="ct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大學˙</a:t>
            </a: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4386898" y="2972981"/>
            <a:ext cx="1295702" cy="584775"/>
          </a:xfrm>
          <a:prstGeom prst="rect">
            <a:avLst/>
          </a:prstGeom>
          <a:noFill/>
        </p:spPr>
        <p:txBody>
          <a:bodyPr wrap="square" rtlCol="0">
            <a:spAutoFit/>
          </a:bodyPr>
          <a:lstStyle/>
          <a:p>
            <a:pPr algn="ct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高</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職</a:t>
            </a: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6474688" y="2972981"/>
            <a:ext cx="1295702" cy="1077218"/>
          </a:xfrm>
          <a:prstGeom prst="rect">
            <a:avLst/>
          </a:prstGeom>
          <a:noFill/>
        </p:spPr>
        <p:txBody>
          <a:bodyPr wrap="square" rtlCol="0">
            <a:spAutoFit/>
          </a:bodyPr>
          <a:lstStyle/>
          <a:p>
            <a:pPr algn="ct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大學˙</a:t>
            </a: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7954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橢圓 40"/>
          <p:cNvSpPr/>
          <p:nvPr/>
        </p:nvSpPr>
        <p:spPr>
          <a:xfrm>
            <a:off x="1127448" y="2453454"/>
            <a:ext cx="1292469" cy="1292469"/>
          </a:xfrm>
          <a:prstGeom prst="ellipse">
            <a:avLst/>
          </a:prstGeom>
          <a:solidFill>
            <a:srgbClr val="FF33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國中畢業</a:t>
            </a:r>
          </a:p>
        </p:txBody>
      </p:sp>
      <p:sp>
        <p:nvSpPr>
          <p:cNvPr id="42" name="圓角矩形 41"/>
          <p:cNvSpPr/>
          <p:nvPr/>
        </p:nvSpPr>
        <p:spPr>
          <a:xfrm>
            <a:off x="2737774" y="2027027"/>
            <a:ext cx="401515" cy="2145323"/>
          </a:xfrm>
          <a:prstGeom prst="roundRect">
            <a:avLst/>
          </a:prstGeom>
          <a:solidFill>
            <a:srgbClr val="FF3399"/>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國中教育會考</a:t>
            </a:r>
          </a:p>
        </p:txBody>
      </p:sp>
      <p:sp>
        <p:nvSpPr>
          <p:cNvPr id="43" name="圓角矩形 42"/>
          <p:cNvSpPr/>
          <p:nvPr/>
        </p:nvSpPr>
        <p:spPr>
          <a:xfrm>
            <a:off x="4368250" y="1403615"/>
            <a:ext cx="1389184" cy="1405319"/>
          </a:xfrm>
          <a:prstGeom prst="roundRect">
            <a:avLst/>
          </a:prstGeom>
          <a:solidFill>
            <a:srgbClr val="33996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學</a:t>
            </a:r>
          </a:p>
        </p:txBody>
      </p:sp>
      <p:sp>
        <p:nvSpPr>
          <p:cNvPr id="47" name="圓角矩形 46"/>
          <p:cNvSpPr/>
          <p:nvPr/>
        </p:nvSpPr>
        <p:spPr>
          <a:xfrm>
            <a:off x="4368250" y="3570751"/>
            <a:ext cx="1389184" cy="1442425"/>
          </a:xfrm>
          <a:prstGeom prst="roundRect">
            <a:avLst/>
          </a:prstGeom>
          <a:solidFill>
            <a:srgbClr val="0099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術</a:t>
            </a:r>
            <a:endParaRPr kumimoji="0" lang="en-US" altLang="zh-TW"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55" name="直線單箭頭接點 54"/>
          <p:cNvCxnSpPr>
            <a:stCxn id="41" idx="6"/>
            <a:endCxn id="42" idx="1"/>
          </p:cNvCxnSpPr>
          <p:nvPr/>
        </p:nvCxnSpPr>
        <p:spPr>
          <a:xfrm>
            <a:off x="2419917" y="3099689"/>
            <a:ext cx="317857" cy="0"/>
          </a:xfrm>
          <a:prstGeom prst="straightConnector1">
            <a:avLst/>
          </a:prstGeom>
          <a:noFill/>
          <a:ln w="57150" cap="flat" cmpd="sng" algn="ctr">
            <a:solidFill>
              <a:srgbClr val="FF3399"/>
            </a:solidFill>
            <a:prstDash val="solid"/>
            <a:miter lim="800000"/>
            <a:tailEnd type="triangle"/>
          </a:ln>
          <a:effectLst/>
        </p:spPr>
      </p:cxnSp>
      <p:cxnSp>
        <p:nvCxnSpPr>
          <p:cNvPr id="56" name="肘形接點 55"/>
          <p:cNvCxnSpPr>
            <a:stCxn id="42" idx="3"/>
            <a:endCxn id="43" idx="1"/>
          </p:cNvCxnSpPr>
          <p:nvPr/>
        </p:nvCxnSpPr>
        <p:spPr>
          <a:xfrm flipV="1">
            <a:off x="3139289" y="2106275"/>
            <a:ext cx="1228961" cy="993414"/>
          </a:xfrm>
          <a:prstGeom prst="bentConnector3">
            <a:avLst/>
          </a:prstGeom>
          <a:noFill/>
          <a:ln w="57150" cap="flat" cmpd="sng" algn="ctr">
            <a:solidFill>
              <a:srgbClr val="339933"/>
            </a:solidFill>
            <a:prstDash val="solid"/>
            <a:miter lim="800000"/>
            <a:tailEnd type="triangle"/>
          </a:ln>
          <a:effectLst/>
        </p:spPr>
      </p:cxnSp>
      <p:cxnSp>
        <p:nvCxnSpPr>
          <p:cNvPr id="60" name="肘形接點 59"/>
          <p:cNvCxnSpPr>
            <a:endCxn id="47" idx="1"/>
          </p:cNvCxnSpPr>
          <p:nvPr/>
        </p:nvCxnSpPr>
        <p:spPr>
          <a:xfrm>
            <a:off x="3140240" y="3181023"/>
            <a:ext cx="1228010" cy="1110941"/>
          </a:xfrm>
          <a:prstGeom prst="bentConnector3">
            <a:avLst>
              <a:gd name="adj1" fmla="val 50000"/>
            </a:avLst>
          </a:prstGeom>
          <a:noFill/>
          <a:ln w="57150" cap="flat" cmpd="sng" algn="ctr">
            <a:solidFill>
              <a:srgbClr val="5B9BD5"/>
            </a:solidFill>
            <a:prstDash val="solid"/>
            <a:miter lim="800000"/>
            <a:tailEnd type="triangle"/>
          </a:ln>
          <a:effectLst/>
        </p:spPr>
      </p:cxnSp>
      <p:cxnSp>
        <p:nvCxnSpPr>
          <p:cNvPr id="61" name="直線單箭頭接點 60"/>
          <p:cNvCxnSpPr>
            <a:endCxn id="37" idx="1"/>
          </p:cNvCxnSpPr>
          <p:nvPr/>
        </p:nvCxnSpPr>
        <p:spPr>
          <a:xfrm flipV="1">
            <a:off x="5757434" y="2106273"/>
            <a:ext cx="694592" cy="2"/>
          </a:xfrm>
          <a:prstGeom prst="straightConnector1">
            <a:avLst/>
          </a:prstGeom>
          <a:noFill/>
          <a:ln w="57150" cap="flat" cmpd="sng" algn="ctr">
            <a:solidFill>
              <a:srgbClr val="339966"/>
            </a:solidFill>
            <a:prstDash val="solid"/>
            <a:miter lim="800000"/>
            <a:tailEnd type="triangle"/>
          </a:ln>
          <a:effectLst/>
        </p:spPr>
      </p:cxnSp>
      <p:cxnSp>
        <p:nvCxnSpPr>
          <p:cNvPr id="62" name="直線單箭頭接點 61"/>
          <p:cNvCxnSpPr>
            <a:endCxn id="38" idx="1"/>
          </p:cNvCxnSpPr>
          <p:nvPr/>
        </p:nvCxnSpPr>
        <p:spPr>
          <a:xfrm flipV="1">
            <a:off x="5757434" y="4291962"/>
            <a:ext cx="694592" cy="2"/>
          </a:xfrm>
          <a:prstGeom prst="straightConnector1">
            <a:avLst/>
          </a:prstGeom>
          <a:noFill/>
          <a:ln w="57150" cap="flat" cmpd="sng" algn="ctr">
            <a:solidFill>
              <a:srgbClr val="5B9BD5"/>
            </a:solidFill>
            <a:prstDash val="solid"/>
            <a:miter lim="800000"/>
            <a:tailEnd type="triangle"/>
          </a:ln>
          <a:effectLst/>
        </p:spPr>
      </p:cxnSp>
      <p:sp>
        <p:nvSpPr>
          <p:cNvPr id="70" name="文字方塊 69"/>
          <p:cNvSpPr txBox="1"/>
          <p:nvPr/>
        </p:nvSpPr>
        <p:spPr>
          <a:xfrm>
            <a:off x="426283" y="4369390"/>
            <a:ext cx="2736304" cy="1569660"/>
          </a:xfrm>
          <a:prstGeom prst="rect">
            <a:avLst/>
          </a:prstGeom>
          <a:noFill/>
        </p:spPr>
        <p:txBody>
          <a:bodyPr wrap="square" rtlCol="0">
            <a:spAutoFit/>
          </a:bodyPr>
          <a:lstStyle/>
          <a:p>
            <a:pPr algn="ctr"/>
            <a:r>
              <a:rPr lang="zh-TW" altLang="en-US" sz="4800" b="1" dirty="0" smtClean="0">
                <a:solidFill>
                  <a:srgbClr val="FF3399"/>
                </a:solidFill>
                <a:latin typeface="微軟正黑體" panose="020B0604030504040204" pitchFamily="34" charset="-120"/>
                <a:ea typeface="微軟正黑體" panose="020B0604030504040204" pitchFamily="34" charset="-120"/>
              </a:rPr>
              <a:t>多元</a:t>
            </a:r>
            <a:endParaRPr lang="en-US" altLang="zh-TW" sz="4800" b="1" dirty="0" smtClean="0">
              <a:solidFill>
                <a:srgbClr val="FF3399"/>
              </a:solidFill>
              <a:latin typeface="微軟正黑體" panose="020B0604030504040204" pitchFamily="34" charset="-120"/>
              <a:ea typeface="微軟正黑體" panose="020B0604030504040204" pitchFamily="34" charset="-120"/>
            </a:endParaRPr>
          </a:p>
          <a:p>
            <a:pPr algn="ctr"/>
            <a:r>
              <a:rPr lang="zh-TW" altLang="en-US" sz="4800" b="1" dirty="0" smtClean="0">
                <a:solidFill>
                  <a:srgbClr val="FF3399"/>
                </a:solidFill>
                <a:latin typeface="微軟正黑體" panose="020B0604030504040204" pitchFamily="34" charset="-120"/>
                <a:ea typeface="微軟正黑體" panose="020B0604030504040204" pitchFamily="34" charset="-120"/>
              </a:rPr>
              <a:t>升學路</a:t>
            </a:r>
            <a:endParaRPr lang="zh-TW" altLang="en-US" sz="4800" b="1" dirty="0">
              <a:solidFill>
                <a:srgbClr val="FF3399"/>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6452026" y="1403613"/>
            <a:ext cx="1389184" cy="1405319"/>
          </a:xfrm>
          <a:prstGeom prst="roundRect">
            <a:avLst/>
          </a:prstGeom>
          <a:solidFill>
            <a:srgbClr val="33996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術</a:t>
            </a:r>
          </a:p>
        </p:txBody>
      </p:sp>
      <p:sp>
        <p:nvSpPr>
          <p:cNvPr id="38" name="圓角矩形 37"/>
          <p:cNvSpPr/>
          <p:nvPr/>
        </p:nvSpPr>
        <p:spPr>
          <a:xfrm>
            <a:off x="6452026" y="3570749"/>
            <a:ext cx="1389184" cy="1442425"/>
          </a:xfrm>
          <a:prstGeom prst="roundRect">
            <a:avLst/>
          </a:prstGeom>
          <a:solidFill>
            <a:srgbClr val="0099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學</a:t>
            </a:r>
            <a:endParaRPr kumimoji="0" lang="en-US" altLang="zh-TW"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1" name="圓角矩形 70"/>
          <p:cNvSpPr/>
          <p:nvPr/>
        </p:nvSpPr>
        <p:spPr>
          <a:xfrm>
            <a:off x="8667256" y="2504176"/>
            <a:ext cx="1389184" cy="1405319"/>
          </a:xfrm>
          <a:prstGeom prst="roundRect">
            <a:avLst/>
          </a:prstGeom>
          <a:solidFill>
            <a:srgbClr val="33996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kern="0" dirty="0">
                <a:solidFill>
                  <a:prstClr val="white"/>
                </a:solidFill>
                <a:latin typeface="微軟正黑體" panose="020B0604030504040204" pitchFamily="34" charset="-120"/>
                <a:ea typeface="微軟正黑體" panose="020B0604030504040204" pitchFamily="34" charset="-120"/>
              </a:rPr>
              <a:t>藝</a:t>
            </a:r>
            <a:endParaRPr kumimoji="0" lang="zh-TW" altLang="en-US" sz="88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9" name="肘形接點 8"/>
          <p:cNvCxnSpPr>
            <a:stCxn id="37" idx="3"/>
            <a:endCxn id="71" idx="1"/>
          </p:cNvCxnSpPr>
          <p:nvPr/>
        </p:nvCxnSpPr>
        <p:spPr bwMode="auto">
          <a:xfrm>
            <a:off x="7841210" y="2106273"/>
            <a:ext cx="826046" cy="1100563"/>
          </a:xfrm>
          <a:prstGeom prst="bentConnector3">
            <a:avLst/>
          </a:prstGeom>
          <a:solidFill>
            <a:schemeClr val="accent1"/>
          </a:solidFill>
          <a:ln w="57150" cap="flat" cmpd="sng" algn="ctr">
            <a:solidFill>
              <a:srgbClr val="339933"/>
            </a:solidFill>
            <a:prstDash val="solid"/>
            <a:round/>
            <a:headEnd type="none" w="med" len="med"/>
            <a:tailEnd type="triangle"/>
          </a:ln>
          <a:effectLst>
            <a:prstShdw prst="shdw17" dist="17961" dir="2700000">
              <a:schemeClr val="tx1">
                <a:gamma/>
                <a:shade val="60000"/>
                <a:invGamma/>
              </a:schemeClr>
            </a:prstShdw>
          </a:effectLst>
        </p:spPr>
      </p:cxnSp>
      <p:cxnSp>
        <p:nvCxnSpPr>
          <p:cNvPr id="11" name="肘形接點 10"/>
          <p:cNvCxnSpPr>
            <a:stCxn id="38" idx="3"/>
            <a:endCxn id="71" idx="1"/>
          </p:cNvCxnSpPr>
          <p:nvPr/>
        </p:nvCxnSpPr>
        <p:spPr bwMode="auto">
          <a:xfrm flipV="1">
            <a:off x="7841210" y="3206836"/>
            <a:ext cx="826046" cy="1085126"/>
          </a:xfrm>
          <a:prstGeom prst="bentConnector3">
            <a:avLst/>
          </a:prstGeom>
          <a:solidFill>
            <a:schemeClr val="accent1"/>
          </a:solidFill>
          <a:ln w="57150" cap="flat" cmpd="sng" algn="ctr">
            <a:solidFill>
              <a:srgbClr val="0099FF"/>
            </a:solidFill>
            <a:prstDash val="solid"/>
            <a:round/>
            <a:headEnd type="none" w="med" len="med"/>
            <a:tailEnd type="triangle"/>
          </a:ln>
          <a:effectLst>
            <a:prstShdw prst="shdw17" dist="17961" dir="2700000">
              <a:schemeClr val="tx1">
                <a:gamma/>
                <a:shade val="60000"/>
                <a:invGamma/>
              </a:schemeClr>
            </a:prstShdw>
          </a:effectLst>
        </p:spPr>
      </p:cxnSp>
      <p:sp>
        <p:nvSpPr>
          <p:cNvPr id="12" name="文字方塊 11"/>
          <p:cNvSpPr txBox="1"/>
          <p:nvPr/>
        </p:nvSpPr>
        <p:spPr>
          <a:xfrm>
            <a:off x="10200456" y="2703969"/>
            <a:ext cx="1728192" cy="954107"/>
          </a:xfrm>
          <a:prstGeom prst="rect">
            <a:avLst/>
          </a:prstGeom>
          <a:noFill/>
        </p:spPr>
        <p:txBody>
          <a:bodyPr wrap="square" rtlCol="0">
            <a:spAutoFit/>
          </a:bodyPr>
          <a:lstStyle/>
          <a:p>
            <a:r>
              <a:rPr lang="zh-TW" altLang="en-US" sz="2800" b="1" dirty="0" smtClean="0">
                <a:solidFill>
                  <a:srgbClr val="0066FF"/>
                </a:solidFill>
                <a:latin typeface="微軟正黑體" panose="020B0604030504040204" pitchFamily="34" charset="-120"/>
                <a:ea typeface="微軟正黑體" panose="020B0604030504040204" pitchFamily="34" charset="-120"/>
              </a:rPr>
              <a:t>專業領域</a:t>
            </a:r>
            <a:endParaRPr lang="en-US" altLang="zh-TW" sz="2800" b="1" dirty="0" smtClean="0">
              <a:solidFill>
                <a:srgbClr val="0066FF"/>
              </a:solidFill>
              <a:latin typeface="微軟正黑體" panose="020B0604030504040204" pitchFamily="34" charset="-120"/>
              <a:ea typeface="微軟正黑體" panose="020B0604030504040204" pitchFamily="34" charset="-120"/>
            </a:endParaRPr>
          </a:p>
          <a:p>
            <a:r>
              <a:rPr lang="zh-TW" altLang="en-US" sz="2800" b="1" dirty="0">
                <a:solidFill>
                  <a:srgbClr val="0066FF"/>
                </a:solidFill>
                <a:latin typeface="微軟正黑體" panose="020B0604030504040204" pitchFamily="34" charset="-120"/>
                <a:ea typeface="微軟正黑體" panose="020B0604030504040204" pitchFamily="34" charset="-120"/>
              </a:rPr>
              <a:t>嶄露頭角</a:t>
            </a:r>
          </a:p>
        </p:txBody>
      </p:sp>
      <p:pic>
        <p:nvPicPr>
          <p:cNvPr id="18" name="圖片 17"/>
          <p:cNvPicPr>
            <a:picLocks noChangeAspect="1"/>
          </p:cNvPicPr>
          <p:nvPr/>
        </p:nvPicPr>
        <p:blipFill rotWithShape="1">
          <a:blip r:embed="rId2">
            <a:extLst>
              <a:ext uri="{28A0092B-C50C-407E-A947-70E740481C1C}">
                <a14:useLocalDpi xmlns:a14="http://schemas.microsoft.com/office/drawing/2010/main" val="0"/>
              </a:ext>
            </a:extLst>
          </a:blip>
          <a:srcRect l="20017" r="26720" b="11262"/>
          <a:stretch/>
        </p:blipFill>
        <p:spPr>
          <a:xfrm>
            <a:off x="8832304" y="3466649"/>
            <a:ext cx="3312368" cy="3391351"/>
          </a:xfrm>
          <a:prstGeom prst="rect">
            <a:avLst/>
          </a:prstGeom>
        </p:spPr>
      </p:pic>
      <p:sp>
        <p:nvSpPr>
          <p:cNvPr id="19" name="文字方塊 18"/>
          <p:cNvSpPr txBox="1"/>
          <p:nvPr/>
        </p:nvSpPr>
        <p:spPr>
          <a:xfrm>
            <a:off x="4368250" y="764391"/>
            <a:ext cx="1295702" cy="584775"/>
          </a:xfrm>
          <a:prstGeom prst="rect">
            <a:avLst/>
          </a:prstGeom>
          <a:noFill/>
        </p:spPr>
        <p:txBody>
          <a:bodyPr wrap="square" rtlCol="0">
            <a:spAutoFit/>
          </a:bodyPr>
          <a:lstStyle/>
          <a:p>
            <a:pPr algn="ct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高中</a:t>
            </a: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6456040" y="764391"/>
            <a:ext cx="1295702" cy="1077218"/>
          </a:xfrm>
          <a:prstGeom prst="rect">
            <a:avLst/>
          </a:prstGeom>
          <a:noFill/>
        </p:spPr>
        <p:txBody>
          <a:bodyPr wrap="square" rtlCol="0">
            <a:spAutoFit/>
          </a:bodyPr>
          <a:lstStyle/>
          <a:p>
            <a:pPr algn="ct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大學˙</a:t>
            </a: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4386898" y="2972981"/>
            <a:ext cx="1295702" cy="584775"/>
          </a:xfrm>
          <a:prstGeom prst="rect">
            <a:avLst/>
          </a:prstGeom>
          <a:noFill/>
        </p:spPr>
        <p:txBody>
          <a:bodyPr wrap="square" rtlCol="0">
            <a:spAutoFit/>
          </a:bodyPr>
          <a:lstStyle/>
          <a:p>
            <a:pPr algn="ct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高</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職</a:t>
            </a: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6474688" y="2972981"/>
            <a:ext cx="1295702" cy="1077218"/>
          </a:xfrm>
          <a:prstGeom prst="rect">
            <a:avLst/>
          </a:prstGeom>
          <a:noFill/>
        </p:spPr>
        <p:txBody>
          <a:bodyPr wrap="square" rtlCol="0">
            <a:spAutoFit/>
          </a:bodyPr>
          <a:lstStyle/>
          <a:p>
            <a:pPr algn="ct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大學˙</a:t>
            </a: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35478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endParaRPr lang="zh-TW" altLang="en-US"/>
          </a:p>
        </p:txBody>
      </p:sp>
      <p:sp>
        <p:nvSpPr>
          <p:cNvPr id="5"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r>
              <a:rPr lang="zh-TW" altLang="en-US" sz="4800" b="1" dirty="0" smtClean="0">
                <a:solidFill>
                  <a:srgbClr val="0066FF"/>
                </a:solidFill>
                <a:latin typeface="微軟正黑體" panose="020B0604030504040204" pitchFamily="34" charset="-120"/>
                <a:ea typeface="微軟正黑體" panose="020B0604030504040204" pitchFamily="34" charset="-120"/>
              </a:rPr>
              <a:t>國中</a:t>
            </a:r>
            <a:r>
              <a:rPr lang="zh-TW" altLang="en-US" sz="4800" b="1" dirty="0">
                <a:solidFill>
                  <a:srgbClr val="0066FF"/>
                </a:solidFill>
                <a:latin typeface="微軟正黑體" panose="020B0604030504040204" pitchFamily="34" charset="-120"/>
                <a:ea typeface="微軟正黑體" panose="020B0604030504040204" pitchFamily="34" charset="-120"/>
              </a:rPr>
              <a:t>畢業就讀</a:t>
            </a:r>
            <a:r>
              <a:rPr lang="zh-TW" altLang="en-US" sz="4800" b="1" dirty="0">
                <a:latin typeface="微軟正黑體" panose="020B0604030504040204" pitchFamily="34" charset="-120"/>
                <a:ea typeface="微軟正黑體" panose="020B0604030504040204" pitchFamily="34" charset="-120"/>
              </a:rPr>
              <a:t>普通</a:t>
            </a:r>
            <a:r>
              <a:rPr lang="zh-TW" altLang="en-US" sz="4800" b="1" dirty="0" smtClean="0">
                <a:latin typeface="微軟正黑體" panose="020B0604030504040204" pitchFamily="34" charset="-120"/>
                <a:ea typeface="微軟正黑體" panose="020B0604030504040204" pitchFamily="34" charset="-120"/>
              </a:rPr>
              <a:t>高中</a:t>
            </a:r>
            <a:r>
              <a:rPr lang="zh-TW" altLang="en-US" sz="4800" b="1" dirty="0" smtClean="0">
                <a:solidFill>
                  <a:srgbClr val="0066FF"/>
                </a:solidFill>
                <a:latin typeface="微軟正黑體" panose="020B0604030504040204" pitchFamily="34" charset="-120"/>
                <a:ea typeface="微軟正黑體" panose="020B0604030504040204" pitchFamily="34" charset="-120"/>
              </a:rPr>
              <a:t>管道</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
        <p:nvSpPr>
          <p:cNvPr id="6" name="內容版面配置區 2"/>
          <p:cNvSpPr>
            <a:spLocks/>
          </p:cNvSpPr>
          <p:nvPr/>
        </p:nvSpPr>
        <p:spPr bwMode="auto">
          <a:xfrm>
            <a:off x="695400" y="1845431"/>
            <a:ext cx="11377264" cy="4751921"/>
          </a:xfrm>
          <a:prstGeom prst="rect">
            <a:avLst/>
          </a:prstGeom>
          <a:noFill/>
          <a:ln>
            <a:noFill/>
          </a:ln>
        </p:spPr>
        <p:txBody>
          <a:bodyPr/>
          <a:lstStyle/>
          <a:p>
            <a:pPr eaLnBrk="1" hangingPunct="1">
              <a:spcBef>
                <a:spcPct val="20000"/>
              </a:spcBef>
              <a:defRPr/>
            </a:pPr>
            <a:r>
              <a:rPr lang="en-US" altLang="zh-TW" b="1" dirty="0" smtClean="0">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免試入學：大部分同學錄取方式，稍後會詳細說明</a:t>
            </a:r>
            <a:endParaRPr lang="en-US" altLang="zh-TW" b="1" dirty="0" smtClean="0">
              <a:latin typeface="Arial" panose="020B0604020202020204" pitchFamily="34" charset="0"/>
              <a:ea typeface="微軟正黑體" panose="020B0604030504040204" pitchFamily="34" charset="-120"/>
              <a:cs typeface="Arial" panose="020B0604020202020204" pitchFamily="34" charset="0"/>
            </a:endParaRPr>
          </a:p>
          <a:p>
            <a:pPr eaLnBrk="1" hangingPunct="1">
              <a:spcBef>
                <a:spcPct val="20000"/>
              </a:spcBef>
              <a:defRPr/>
            </a:pPr>
            <a:r>
              <a:rPr lang="en-US" altLang="zh-TW" b="1" dirty="0" smtClean="0">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特色招生：</a:t>
            </a:r>
            <a:endParaRPr lang="en-US" altLang="zh-TW" b="1" dirty="0" smtClean="0">
              <a:latin typeface="Arial" panose="020B0604020202020204" pitchFamily="34" charset="0"/>
              <a:ea typeface="微軟正黑體" panose="020B0604030504040204" pitchFamily="34" charset="-120"/>
              <a:cs typeface="Arial" panose="020B0604020202020204" pitchFamily="34" charset="0"/>
            </a:endParaRPr>
          </a:p>
          <a:p>
            <a:pPr eaLnBrk="1" hangingPunct="1">
              <a:spcBef>
                <a:spcPct val="20000"/>
              </a:spcBef>
              <a:defRPr/>
            </a:pPr>
            <a:r>
              <a:rPr lang="en-US" altLang="zh-TW" b="1" dirty="0">
                <a:latin typeface="Arial" panose="020B0604020202020204" pitchFamily="34" charset="0"/>
                <a:ea typeface="微軟正黑體" panose="020B0604030504040204" pitchFamily="34" charset="-120"/>
                <a:cs typeface="Arial" panose="020B0604020202020204" pitchFamily="34" charset="0"/>
              </a:rPr>
              <a:t>	</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武陵</a:t>
            </a:r>
            <a:r>
              <a:rPr lang="zh-TW" altLang="en-US" b="1" dirty="0">
                <a:latin typeface="Arial" panose="020B0604020202020204" pitchFamily="34" charset="0"/>
                <a:ea typeface="微軟正黑體" panose="020B0604030504040204" pitchFamily="34" charset="-120"/>
                <a:cs typeface="Arial" panose="020B0604020202020204" pitchFamily="34" charset="0"/>
              </a:rPr>
              <a:t>高中</a:t>
            </a:r>
            <a:r>
              <a:rPr kumimoji="0" lang="zh-TW" altLang="en-US" b="1" dirty="0">
                <a:solidFill>
                  <a:srgbClr val="0066FF"/>
                </a:solidFill>
                <a:latin typeface="微軟正黑體" panose="020B0604030504040204" pitchFamily="34" charset="-120"/>
                <a:ea typeface="微軟正黑體" panose="020B0604030504040204" pitchFamily="34" charset="-120"/>
              </a:rPr>
              <a:t>科學</a:t>
            </a:r>
            <a:r>
              <a:rPr kumimoji="0" lang="zh-TW" altLang="en-US" b="1" dirty="0" smtClean="0">
                <a:solidFill>
                  <a:srgbClr val="0066FF"/>
                </a:solidFill>
                <a:latin typeface="微軟正黑體" panose="020B0604030504040204" pitchFamily="34" charset="-120"/>
                <a:ea typeface="微軟正黑體" panose="020B0604030504040204" pitchFamily="34" charset="-120"/>
              </a:rPr>
              <a:t>班：</a:t>
            </a:r>
            <a:r>
              <a:rPr kumimoji="0" lang="zh-TW" altLang="en-US" b="1" dirty="0">
                <a:latin typeface="微軟正黑體" panose="020B0604030504040204" pitchFamily="34" charset="-120"/>
                <a:ea typeface="微軟正黑體" panose="020B0604030504040204" pitchFamily="34" charset="-120"/>
              </a:rPr>
              <a:t>報名</a:t>
            </a:r>
            <a:r>
              <a:rPr kumimoji="0" lang="zh-TW" altLang="en-US" b="1" dirty="0" smtClean="0">
                <a:latin typeface="微軟正黑體" panose="020B0604030504040204" pitchFamily="34" charset="-120"/>
                <a:ea typeface="微軟正黑體" panose="020B0604030504040204" pitchFamily="34" charset="-120"/>
              </a:rPr>
              <a:t>→科學能力</a:t>
            </a:r>
            <a:r>
              <a:rPr kumimoji="0" lang="zh-TW" altLang="en-US" b="1" dirty="0">
                <a:latin typeface="微軟正黑體" panose="020B0604030504040204" pitchFamily="34" charset="-120"/>
                <a:ea typeface="微軟正黑體" panose="020B0604030504040204" pitchFamily="34" charset="-120"/>
              </a:rPr>
              <a:t>檢定→實驗實</a:t>
            </a:r>
            <a:r>
              <a:rPr kumimoji="0" lang="zh-TW" altLang="en-US" b="1" dirty="0" smtClean="0">
                <a:latin typeface="微軟正黑體" panose="020B0604030504040204" pitchFamily="34" charset="-120"/>
                <a:ea typeface="微軟正黑體" panose="020B0604030504040204" pitchFamily="34" charset="-120"/>
              </a:rPr>
              <a:t>作→</a:t>
            </a:r>
            <a:r>
              <a:rPr lang="zh-TW" altLang="en-US" b="1" dirty="0" smtClean="0">
                <a:latin typeface="微軟正黑體" panose="020B0604030504040204" pitchFamily="34" charset="-120"/>
                <a:ea typeface="微軟正黑體" panose="020B0604030504040204" pitchFamily="34" charset="-120"/>
              </a:rPr>
              <a:t>放榜  </a:t>
            </a: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大園高中</a:t>
            </a:r>
            <a:r>
              <a:rPr lang="en-US" altLang="zh-TW" b="1" dirty="0" smtClean="0">
                <a:solidFill>
                  <a:srgbClr val="0066FF"/>
                </a:solidFill>
                <a:latin typeface="微軟正黑體" panose="020B0604030504040204" pitchFamily="34" charset="-120"/>
                <a:ea typeface="微軟正黑體" panose="020B0604030504040204" pitchFamily="34" charset="-120"/>
              </a:rPr>
              <a:t>IB</a:t>
            </a:r>
            <a:r>
              <a:rPr lang="zh-TW" altLang="en-US" b="1" dirty="0" smtClean="0">
                <a:latin typeface="微軟正黑體" panose="020B0604030504040204" pitchFamily="34" charset="-120"/>
                <a:ea typeface="微軟正黑體" panose="020B0604030504040204" pitchFamily="34" charset="-120"/>
              </a:rPr>
              <a:t>班：特招報名</a:t>
            </a:r>
            <a:r>
              <a:rPr kumimoji="0" lang="zh-TW" altLang="en-US" b="1" dirty="0" smtClean="0">
                <a:latin typeface="微軟正黑體" panose="020B0604030504040204" pitchFamily="34" charset="-120"/>
                <a:ea typeface="微軟正黑體" panose="020B0604030504040204" pitchFamily="34" charset="-120"/>
              </a:rPr>
              <a:t>→學科測驗→</a:t>
            </a:r>
            <a:r>
              <a:rPr kumimoji="0" lang="zh-TW" altLang="en-US" b="1" dirty="0">
                <a:latin typeface="微軟正黑體" panose="020B0604030504040204" pitchFamily="34" charset="-120"/>
                <a:ea typeface="微軟正黑體" panose="020B0604030504040204" pitchFamily="34" charset="-120"/>
              </a:rPr>
              <a:t>會考成績入學門檻</a:t>
            </a: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kumimoji="0" lang="en-US" altLang="zh-TW" b="1" dirty="0">
                <a:latin typeface="微軟正黑體" panose="020B0604030504040204" pitchFamily="34" charset="-120"/>
                <a:ea typeface="微軟正黑體" panose="020B0604030504040204" pitchFamily="34" charset="-120"/>
              </a:rPr>
              <a:t>	</a:t>
            </a:r>
            <a:r>
              <a:rPr kumimoji="0" lang="zh-TW" altLang="en-US" b="1" dirty="0" smtClean="0">
                <a:latin typeface="微軟正黑體" panose="020B0604030504040204" pitchFamily="34" charset="-120"/>
                <a:ea typeface="微軟正黑體" panose="020B0604030504040204" pitchFamily="34" charset="-120"/>
              </a:rPr>
              <a:t>藝才班：報名</a:t>
            </a:r>
            <a:r>
              <a:rPr kumimoji="0" lang="zh-TW" altLang="en-US" b="1" dirty="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術科</a:t>
            </a:r>
            <a:r>
              <a:rPr kumimoji="0" lang="zh-TW" altLang="en-US" b="1" dirty="0">
                <a:latin typeface="微軟正黑體" panose="020B0604030504040204" pitchFamily="34" charset="-120"/>
                <a:ea typeface="微軟正黑體" panose="020B0604030504040204" pitchFamily="34" charset="-120"/>
              </a:rPr>
              <a:t>測驗</a:t>
            </a:r>
            <a:r>
              <a:rPr kumimoji="0" lang="zh-TW" altLang="en-US" b="1" dirty="0" smtClean="0">
                <a:latin typeface="微軟正黑體" panose="020B0604030504040204" pitchFamily="34" charset="-120"/>
                <a:ea typeface="微軟正黑體" panose="020B0604030504040204" pitchFamily="34" charset="-120"/>
              </a:rPr>
              <a:t>→會考成績入學門檻→</a:t>
            </a:r>
            <a:endParaRPr kumimoji="0" lang="en-US" altLang="zh-TW" b="1" dirty="0" smtClean="0">
              <a:latin typeface="微軟正黑體" panose="020B0604030504040204" pitchFamily="34" charset="-120"/>
              <a:ea typeface="微軟正黑體" panose="020B0604030504040204" pitchFamily="34" charset="-120"/>
            </a:endParaRPr>
          </a:p>
          <a:p>
            <a:pPr lvl="2" eaLnBrk="1" hangingPunct="1">
              <a:spcBef>
                <a:spcPct val="20000"/>
              </a:spcBef>
              <a:defRPr/>
            </a:pPr>
            <a:r>
              <a:rPr kumimoji="0" lang="zh-TW" altLang="en-US" b="1" dirty="0">
                <a:latin typeface="微軟正黑體" panose="020B0604030504040204" pitchFamily="34" charset="-120"/>
                <a:ea typeface="微軟正黑體" panose="020B0604030504040204" pitchFamily="34" charset="-120"/>
              </a:rPr>
              <a:t> </a:t>
            </a:r>
            <a:r>
              <a:rPr kumimoji="0" lang="zh-TW" altLang="en-US" b="1" dirty="0" smtClean="0">
                <a:latin typeface="微軟正黑體" panose="020B0604030504040204" pitchFamily="34" charset="-120"/>
                <a:ea typeface="微軟正黑體" panose="020B0604030504040204" pitchFamily="34" charset="-120"/>
              </a:rPr>
              <a:t>               志願選填→分發放榜</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音樂、美術班</a:t>
            </a:r>
            <a:r>
              <a:rPr kumimoji="0" lang="en-US" altLang="zh-TW" b="1" dirty="0" smtClean="0">
                <a:latin typeface="微軟正黑體" panose="020B0604030504040204" pitchFamily="34" charset="-120"/>
                <a:ea typeface="微軟正黑體" panose="020B0604030504040204" pitchFamily="34" charset="-120"/>
              </a:rPr>
              <a:t>)</a:t>
            </a:r>
          </a:p>
          <a:p>
            <a:pPr lvl="2" eaLnBrk="1" hangingPunct="1">
              <a:spcBef>
                <a:spcPct val="20000"/>
              </a:spcBef>
              <a:defRPr/>
            </a:pPr>
            <a:r>
              <a:rPr kumimoji="0" lang="zh-TW" altLang="en-US" b="1" dirty="0" smtClean="0">
                <a:latin typeface="微軟正黑體" panose="020B0604030504040204" pitchFamily="34" charset="-120"/>
                <a:ea typeface="微軟正黑體" panose="020B0604030504040204" pitchFamily="34" charset="-120"/>
              </a:rPr>
              <a:t>體育班：</a:t>
            </a:r>
            <a:r>
              <a:rPr kumimoji="0" lang="zh-TW" altLang="en-US" b="1" dirty="0">
                <a:latin typeface="微軟正黑體" panose="020B0604030504040204" pitchFamily="34" charset="-120"/>
                <a:ea typeface="微軟正黑體" panose="020B0604030504040204" pitchFamily="34" charset="-120"/>
              </a:rPr>
              <a:t>報名</a:t>
            </a:r>
            <a:r>
              <a:rPr kumimoji="0" lang="zh-TW" altLang="en-US" b="1" dirty="0" smtClean="0">
                <a:latin typeface="微軟正黑體" panose="020B0604030504040204" pitchFamily="34" charset="-120"/>
                <a:ea typeface="微軟正黑體" panose="020B0604030504040204" pitchFamily="34" charset="-120"/>
              </a:rPr>
              <a:t>→術科</a:t>
            </a:r>
            <a:r>
              <a:rPr kumimoji="0" lang="zh-TW" altLang="en-US" b="1" dirty="0">
                <a:latin typeface="微軟正黑體" panose="020B0604030504040204" pitchFamily="34" charset="-120"/>
                <a:ea typeface="微軟正黑體" panose="020B0604030504040204" pitchFamily="34" charset="-120"/>
              </a:rPr>
              <a:t>測驗</a:t>
            </a:r>
            <a:r>
              <a:rPr kumimoji="0" lang="zh-TW" altLang="en-US" b="1" dirty="0" smtClean="0">
                <a:latin typeface="微軟正黑體" panose="020B0604030504040204" pitchFamily="34" charset="-120"/>
                <a:ea typeface="微軟正黑體" panose="020B0604030504040204" pitchFamily="34" charset="-120"/>
              </a:rPr>
              <a:t>→放榜</a:t>
            </a:r>
            <a:endParaRPr kumimoji="0"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lang="en-US" altLang="zh-TW" b="1" dirty="0" smtClean="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直升高中：公私立完全中學，開放部分名額直升高中</a:t>
            </a:r>
            <a:endParaRPr kumimoji="0"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endParaRPr kumimoji="0" lang="en-US" altLang="zh-TW"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eaLnBrk="1" hangingPunct="1">
              <a:spcBef>
                <a:spcPct val="20000"/>
              </a:spcBef>
              <a:defRPr/>
            </a:pPr>
            <a:r>
              <a:rPr kumimoji="0" lang="en-US" altLang="zh-TW" dirty="0">
                <a:solidFill>
                  <a:srgbClr val="0000CC"/>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kumimoji="0" lang="en-US" altLang="zh-TW" dirty="0" smtClean="0">
                <a:solidFill>
                  <a:srgbClr val="0000CC"/>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41545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endParaRPr lang="zh-TW" altLang="en-US"/>
          </a:p>
        </p:txBody>
      </p:sp>
      <p:sp>
        <p:nvSpPr>
          <p:cNvPr id="5"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r>
              <a:rPr lang="zh-TW" altLang="en-US" sz="4800" b="1" dirty="0" smtClean="0">
                <a:solidFill>
                  <a:srgbClr val="0066FF"/>
                </a:solidFill>
                <a:latin typeface="微軟正黑體" panose="020B0604030504040204" pitchFamily="34" charset="-120"/>
                <a:ea typeface="微軟正黑體" panose="020B0604030504040204" pitchFamily="34" charset="-120"/>
              </a:rPr>
              <a:t>國中</a:t>
            </a:r>
            <a:r>
              <a:rPr lang="zh-TW" altLang="en-US" sz="4800" b="1" dirty="0">
                <a:solidFill>
                  <a:srgbClr val="0066FF"/>
                </a:solidFill>
                <a:latin typeface="微軟正黑體" panose="020B0604030504040204" pitchFamily="34" charset="-120"/>
                <a:ea typeface="微軟正黑體" panose="020B0604030504040204" pitchFamily="34" charset="-120"/>
              </a:rPr>
              <a:t>畢業</a:t>
            </a:r>
            <a:r>
              <a:rPr lang="zh-TW" altLang="en-US" sz="4800" b="1" dirty="0" smtClean="0">
                <a:solidFill>
                  <a:srgbClr val="0066FF"/>
                </a:solidFill>
                <a:latin typeface="微軟正黑體" panose="020B0604030504040204" pitchFamily="34" charset="-120"/>
                <a:ea typeface="微軟正黑體" panose="020B0604030504040204" pitchFamily="34" charset="-120"/>
              </a:rPr>
              <a:t>就讀</a:t>
            </a:r>
            <a:r>
              <a:rPr lang="zh-TW" altLang="en-US" sz="4800" b="1" dirty="0" smtClean="0">
                <a:latin typeface="微軟正黑體" panose="020B0604030504040204" pitchFamily="34" charset="-120"/>
                <a:ea typeface="微軟正黑體" panose="020B0604030504040204" pitchFamily="34" charset="-120"/>
              </a:rPr>
              <a:t>技術高中</a:t>
            </a:r>
            <a:r>
              <a:rPr lang="zh-TW" altLang="en-US" sz="4800" b="1" dirty="0" smtClean="0">
                <a:solidFill>
                  <a:srgbClr val="0066FF"/>
                </a:solidFill>
                <a:latin typeface="微軟正黑體" panose="020B0604030504040204" pitchFamily="34" charset="-120"/>
                <a:ea typeface="微軟正黑體" panose="020B0604030504040204" pitchFamily="34" charset="-120"/>
              </a:rPr>
              <a:t>管道</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
        <p:nvSpPr>
          <p:cNvPr id="6" name="內容版面配置區 2"/>
          <p:cNvSpPr>
            <a:spLocks/>
          </p:cNvSpPr>
          <p:nvPr/>
        </p:nvSpPr>
        <p:spPr bwMode="auto">
          <a:xfrm>
            <a:off x="695400" y="1845431"/>
            <a:ext cx="10729192" cy="4751921"/>
          </a:xfrm>
          <a:prstGeom prst="rect">
            <a:avLst/>
          </a:prstGeom>
          <a:noFill/>
          <a:ln>
            <a:noFill/>
          </a:ln>
        </p:spPr>
        <p:txBody>
          <a:bodyPr/>
          <a:lstStyle/>
          <a:p>
            <a:pPr eaLnBrk="1" hangingPunct="1">
              <a:spcBef>
                <a:spcPct val="20000"/>
              </a:spcBef>
              <a:defRPr/>
            </a:pPr>
            <a:r>
              <a:rPr lang="en-US" altLang="zh-TW" b="1" dirty="0" smtClean="0">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完全免試</a:t>
            </a:r>
            <a:r>
              <a:rPr lang="zh-TW" altLang="en-US" b="1" dirty="0">
                <a:latin typeface="Arial" panose="020B0604020202020204" pitchFamily="34" charset="0"/>
                <a:ea typeface="微軟正黑體" panose="020B0604030504040204" pitchFamily="34" charset="-120"/>
                <a:cs typeface="Arial" panose="020B0604020202020204" pitchFamily="34" charset="0"/>
              </a:rPr>
              <a:t>入學</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a:t>
            </a:r>
            <a:r>
              <a:rPr kumimoji="0" lang="zh-TW" altLang="en-US" b="1" dirty="0">
                <a:latin typeface="微軟正黑體" panose="020B0604030504040204" pitchFamily="34" charset="-120"/>
                <a:ea typeface="微軟正黑體" panose="020B0604030504040204" pitchFamily="34" charset="-120"/>
              </a:rPr>
              <a:t>報名→校內評選→</a:t>
            </a:r>
            <a:r>
              <a:rPr lang="zh-TW" altLang="en-US" b="1" dirty="0">
                <a:latin typeface="微軟正黑體" panose="020B0604030504040204" pitchFamily="34" charset="-120"/>
                <a:ea typeface="微軟正黑體" panose="020B0604030504040204" pitchFamily="34" charset="-120"/>
              </a:rPr>
              <a:t>放榜</a:t>
            </a:r>
            <a:endParaRPr lang="en-US" altLang="zh-TW" b="1" dirty="0">
              <a:latin typeface="微軟正黑體" panose="020B0604030504040204" pitchFamily="34" charset="-120"/>
              <a:ea typeface="微軟正黑體" panose="020B0604030504040204" pitchFamily="34" charset="-120"/>
            </a:endParaRPr>
          </a:p>
          <a:p>
            <a:pPr eaLnBrk="1" hangingPunct="1">
              <a:spcBef>
                <a:spcPct val="20000"/>
              </a:spcBef>
              <a:defRPr/>
            </a:pPr>
            <a:r>
              <a:rPr lang="en-US" altLang="zh-TW" b="1" dirty="0" smtClean="0">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免試入學：大部分同學錄取方式，稍後會詳細說明</a:t>
            </a:r>
            <a:endParaRPr lang="en-US" altLang="zh-TW" b="1" dirty="0" smtClean="0">
              <a:latin typeface="Arial" panose="020B0604020202020204" pitchFamily="34" charset="0"/>
              <a:ea typeface="微軟正黑體" panose="020B0604030504040204" pitchFamily="34" charset="-120"/>
              <a:cs typeface="Arial" panose="020B0604020202020204" pitchFamily="34" charset="0"/>
            </a:endParaRPr>
          </a:p>
          <a:p>
            <a:pPr eaLnBrk="1" hangingPunct="1">
              <a:spcBef>
                <a:spcPct val="20000"/>
              </a:spcBef>
              <a:defRPr/>
            </a:pPr>
            <a:r>
              <a:rPr lang="en-US" altLang="zh-TW" b="1" dirty="0" smtClean="0">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特色招生：就讀職校的第一管道</a:t>
            </a:r>
            <a:endParaRPr lang="en-US" altLang="zh-TW" b="1" dirty="0" smtClean="0">
              <a:latin typeface="Arial" panose="020B0604020202020204" pitchFamily="34" charset="0"/>
              <a:ea typeface="微軟正黑體" panose="020B0604030504040204" pitchFamily="34" charset="-120"/>
              <a:cs typeface="Arial" panose="020B0604020202020204" pitchFamily="34" charset="0"/>
            </a:endParaRPr>
          </a:p>
          <a:p>
            <a:pPr eaLnBrk="1" hangingPunct="1">
              <a:spcBef>
                <a:spcPct val="20000"/>
              </a:spcBef>
              <a:defRPr/>
            </a:pPr>
            <a:r>
              <a:rPr lang="en-US" altLang="zh-TW" b="1" dirty="0">
                <a:latin typeface="Arial" panose="020B0604020202020204" pitchFamily="34" charset="0"/>
                <a:ea typeface="微軟正黑體" panose="020B0604030504040204" pitchFamily="34" charset="-120"/>
                <a:cs typeface="Arial" panose="020B0604020202020204" pitchFamily="34" charset="0"/>
              </a:rPr>
              <a:t>	</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專業群科甄試</a:t>
            </a:r>
            <a:r>
              <a:rPr kumimoji="0" lang="zh-TW" altLang="en-US" b="1" dirty="0" smtClean="0">
                <a:solidFill>
                  <a:srgbClr val="0066FF"/>
                </a:solidFill>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報名</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一校一科</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→學術科測驗→</a:t>
            </a:r>
            <a:r>
              <a:rPr lang="zh-TW" altLang="en-US" b="1" dirty="0" smtClean="0">
                <a:latin typeface="微軟正黑體" panose="020B0604030504040204" pitchFamily="34" charset="-120"/>
                <a:ea typeface="微軟正黑體" panose="020B0604030504040204" pitchFamily="34" charset="-120"/>
              </a:rPr>
              <a:t>放榜  </a:t>
            </a: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lang="en-US" altLang="zh-TW" b="1" dirty="0" smtClean="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實用技能班</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a:t>
            </a:r>
            <a:r>
              <a:rPr kumimoji="0" lang="zh-TW" altLang="en-US" b="1" dirty="0" smtClean="0">
                <a:latin typeface="微軟正黑體" panose="020B0604030504040204" pitchFamily="34" charset="-120"/>
                <a:ea typeface="微軟正黑體" panose="020B0604030504040204" pitchFamily="34" charset="-120"/>
              </a:rPr>
              <a:t>報名</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國技班</a:t>
            </a:r>
            <a:r>
              <a:rPr kumimoji="0" lang="en-US" altLang="zh-TW" b="1" dirty="0" smtClean="0">
                <a:latin typeface="微軟正黑體" panose="020B0604030504040204" pitchFamily="34" charset="-120"/>
                <a:ea typeface="微軟正黑體" panose="020B0604030504040204" pitchFamily="34" charset="-120"/>
              </a:rPr>
              <a:t>A</a:t>
            </a:r>
            <a:r>
              <a:rPr kumimoji="0" lang="zh-TW" altLang="en-US" b="1" dirty="0" smtClean="0">
                <a:latin typeface="微軟正黑體" panose="020B0604030504040204" pitchFamily="34" charset="-120"/>
                <a:ea typeface="微軟正黑體" panose="020B0604030504040204" pitchFamily="34" charset="-120"/>
              </a:rPr>
              <a:t>表一般生</a:t>
            </a:r>
            <a:r>
              <a:rPr kumimoji="0" lang="en-US" altLang="zh-TW" b="1" dirty="0" smtClean="0">
                <a:latin typeface="微軟正黑體" panose="020B0604030504040204" pitchFamily="34" charset="-120"/>
                <a:ea typeface="微軟正黑體" panose="020B0604030504040204" pitchFamily="34" charset="-120"/>
              </a:rPr>
              <a:t>B</a:t>
            </a:r>
            <a:r>
              <a:rPr kumimoji="0" lang="zh-TW" altLang="en-US" b="1" dirty="0" smtClean="0">
                <a:latin typeface="微軟正黑體" panose="020B0604030504040204" pitchFamily="34" charset="-120"/>
                <a:ea typeface="微軟正黑體" panose="020B0604030504040204" pitchFamily="34" charset="-120"/>
              </a:rPr>
              <a:t>表</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 →志願序分發</a:t>
            </a:r>
            <a:endParaRPr kumimoji="0"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kumimoji="0" lang="en-US" altLang="zh-TW" b="1" dirty="0">
                <a:latin typeface="微軟正黑體" panose="020B0604030504040204" pitchFamily="34" charset="-120"/>
                <a:ea typeface="微軟正黑體" panose="020B0604030504040204" pitchFamily="34" charset="-120"/>
              </a:rPr>
              <a:t> </a:t>
            </a:r>
            <a:r>
              <a:rPr kumimoji="0" lang="en-US" altLang="zh-TW" b="1" dirty="0" smtClean="0">
                <a:latin typeface="微軟正黑體" panose="020B0604030504040204" pitchFamily="34" charset="-120"/>
                <a:ea typeface="微軟正黑體" panose="020B0604030504040204" pitchFamily="34" charset="-120"/>
              </a:rPr>
              <a:t>                           </a:t>
            </a:r>
            <a:r>
              <a:rPr kumimoji="0" lang="zh-TW" altLang="en-US"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放榜</a:t>
            </a: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lang="en-US" altLang="zh-TW" b="1" dirty="0" smtClean="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建教合作班</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a:t>
            </a:r>
            <a:r>
              <a:rPr kumimoji="0" lang="zh-TW" altLang="en-US" b="1" dirty="0" smtClean="0">
                <a:latin typeface="微軟正黑體" panose="020B0604030504040204" pitchFamily="34" charset="-120"/>
                <a:ea typeface="微軟正黑體" panose="020B0604030504040204" pitchFamily="34" charset="-120"/>
              </a:rPr>
              <a:t>報名</a:t>
            </a:r>
            <a:r>
              <a:rPr kumimoji="0" lang="zh-TW" altLang="en-US" b="1" dirty="0">
                <a:latin typeface="微軟正黑體" panose="020B0604030504040204" pitchFamily="34" charset="-120"/>
                <a:ea typeface="微軟正黑體" panose="020B0604030504040204" pitchFamily="34" charset="-120"/>
              </a:rPr>
              <a:t>→校內</a:t>
            </a:r>
            <a:r>
              <a:rPr kumimoji="0" lang="zh-TW" altLang="en-US" b="1" dirty="0" smtClean="0">
                <a:latin typeface="微軟正黑體" panose="020B0604030504040204" pitchFamily="34" charset="-120"/>
                <a:ea typeface="微軟正黑體" panose="020B0604030504040204" pitchFamily="34" charset="-120"/>
              </a:rPr>
              <a:t>評選</a:t>
            </a:r>
            <a:r>
              <a:rPr kumimoji="0" lang="zh-TW" altLang="en-US"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放</a:t>
            </a:r>
            <a:r>
              <a:rPr lang="zh-TW" altLang="en-US" b="1" dirty="0" smtClean="0">
                <a:latin typeface="微軟正黑體" panose="020B0604030504040204" pitchFamily="34" charset="-120"/>
                <a:ea typeface="微軟正黑體" panose="020B0604030504040204" pitchFamily="34" charset="-120"/>
              </a:rPr>
              <a:t>榜</a:t>
            </a: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lang="en-US" altLang="zh-TW" b="1" dirty="0" smtClean="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技優甄審：</a:t>
            </a:r>
            <a:r>
              <a:rPr kumimoji="0" lang="zh-TW" altLang="en-US" b="1" dirty="0">
                <a:latin typeface="微軟正黑體" panose="020B0604030504040204" pitchFamily="34" charset="-120"/>
                <a:ea typeface="微軟正黑體" panose="020B0604030504040204" pitchFamily="34" charset="-120"/>
              </a:rPr>
              <a:t>報名→校內評選→</a:t>
            </a:r>
            <a:r>
              <a:rPr lang="zh-TW" altLang="en-US" b="1" dirty="0">
                <a:latin typeface="微軟正黑體" panose="020B0604030504040204" pitchFamily="34" charset="-120"/>
                <a:ea typeface="微軟正黑體" panose="020B0604030504040204" pitchFamily="34" charset="-120"/>
              </a:rPr>
              <a:t>放榜</a:t>
            </a:r>
            <a:endParaRPr lang="en-US" altLang="zh-TW" b="1" dirty="0">
              <a:latin typeface="微軟正黑體" panose="020B0604030504040204" pitchFamily="34" charset="-120"/>
              <a:ea typeface="微軟正黑體" panose="020B0604030504040204" pitchFamily="34" charset="-120"/>
            </a:endParaRPr>
          </a:p>
          <a:p>
            <a:pPr eaLnBrk="1" hangingPunct="1">
              <a:spcBef>
                <a:spcPct val="20000"/>
              </a:spcBef>
              <a:defRPr/>
            </a:pP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endParaRPr lang="en-US" altLang="zh-TW" b="1" dirty="0">
              <a:latin typeface="微軟正黑體" panose="020B0604030504040204" pitchFamily="34" charset="-120"/>
              <a:ea typeface="微軟正黑體" panose="020B0604030504040204" pitchFamily="34" charset="-120"/>
            </a:endParaRPr>
          </a:p>
          <a:p>
            <a:pPr eaLnBrk="1" hangingPunct="1">
              <a:spcBef>
                <a:spcPct val="20000"/>
              </a:spcBef>
              <a:defRPr/>
            </a:pP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endParaRPr kumimoji="0" lang="en-US" altLang="zh-TW"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eaLnBrk="1" hangingPunct="1">
              <a:spcBef>
                <a:spcPct val="20000"/>
              </a:spcBef>
              <a:defRPr/>
            </a:pPr>
            <a:r>
              <a:rPr kumimoji="0" lang="en-US" altLang="zh-TW" dirty="0">
                <a:solidFill>
                  <a:srgbClr val="0000CC"/>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kumimoji="0" lang="en-US" altLang="zh-TW" dirty="0" smtClean="0">
                <a:solidFill>
                  <a:srgbClr val="0000CC"/>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72372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endParaRPr lang="zh-TW" altLang="en-US"/>
          </a:p>
        </p:txBody>
      </p:sp>
      <p:sp>
        <p:nvSpPr>
          <p:cNvPr id="5"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r>
              <a:rPr lang="zh-TW" altLang="en-US" sz="4800" b="1" dirty="0" smtClean="0">
                <a:solidFill>
                  <a:srgbClr val="0066FF"/>
                </a:solidFill>
                <a:latin typeface="微軟正黑體" panose="020B0604030504040204" pitchFamily="34" charset="-120"/>
                <a:ea typeface="微軟正黑體" panose="020B0604030504040204" pitchFamily="34" charset="-120"/>
              </a:rPr>
              <a:t>國中</a:t>
            </a:r>
            <a:r>
              <a:rPr lang="zh-TW" altLang="en-US" sz="4800" b="1" dirty="0">
                <a:solidFill>
                  <a:srgbClr val="0066FF"/>
                </a:solidFill>
                <a:latin typeface="微軟正黑體" panose="020B0604030504040204" pitchFamily="34" charset="-120"/>
                <a:ea typeface="微軟正黑體" panose="020B0604030504040204" pitchFamily="34" charset="-120"/>
              </a:rPr>
              <a:t>畢業</a:t>
            </a:r>
            <a:r>
              <a:rPr lang="zh-TW" altLang="en-US" sz="4800" b="1" dirty="0" smtClean="0">
                <a:solidFill>
                  <a:srgbClr val="0066FF"/>
                </a:solidFill>
                <a:latin typeface="微軟正黑體" panose="020B0604030504040204" pitchFamily="34" charset="-120"/>
                <a:ea typeface="微軟正黑體" panose="020B0604030504040204" pitchFamily="34" charset="-120"/>
              </a:rPr>
              <a:t>就讀</a:t>
            </a:r>
            <a:r>
              <a:rPr lang="zh-TW" altLang="en-US" sz="4800" b="1" dirty="0" smtClean="0">
                <a:latin typeface="微軟正黑體" panose="020B0604030504040204" pitchFamily="34" charset="-120"/>
                <a:ea typeface="微軟正黑體" panose="020B0604030504040204" pitchFamily="34" charset="-120"/>
              </a:rPr>
              <a:t>五專</a:t>
            </a:r>
            <a:r>
              <a:rPr lang="zh-TW" altLang="en-US" sz="4800" b="1" dirty="0" smtClean="0">
                <a:solidFill>
                  <a:srgbClr val="0066FF"/>
                </a:solidFill>
                <a:latin typeface="微軟正黑體" panose="020B0604030504040204" pitchFamily="34" charset="-120"/>
                <a:ea typeface="微軟正黑體" panose="020B0604030504040204" pitchFamily="34" charset="-120"/>
              </a:rPr>
              <a:t>管道</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
        <p:nvSpPr>
          <p:cNvPr id="6" name="內容版面配置區 2"/>
          <p:cNvSpPr>
            <a:spLocks/>
          </p:cNvSpPr>
          <p:nvPr/>
        </p:nvSpPr>
        <p:spPr bwMode="auto">
          <a:xfrm>
            <a:off x="695400" y="1845431"/>
            <a:ext cx="10887000" cy="4751921"/>
          </a:xfrm>
          <a:prstGeom prst="rect">
            <a:avLst/>
          </a:prstGeom>
          <a:noFill/>
          <a:ln>
            <a:noFill/>
          </a:ln>
        </p:spPr>
        <p:txBody>
          <a:bodyPr/>
          <a:lstStyle/>
          <a:p>
            <a:pPr eaLnBrk="1" hangingPunct="1">
              <a:spcBef>
                <a:spcPct val="20000"/>
              </a:spcBef>
              <a:defRPr/>
            </a:pPr>
            <a:r>
              <a:rPr lang="en-US" altLang="zh-TW" b="1" dirty="0" smtClean="0">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優先免試入學：</a:t>
            </a:r>
            <a:r>
              <a:rPr kumimoji="0" lang="zh-TW" altLang="en-US" b="1" dirty="0" smtClean="0">
                <a:latin typeface="微軟正黑體" panose="020B0604030504040204" pitchFamily="34" charset="-120"/>
                <a:ea typeface="微軟正黑體" panose="020B0604030504040204" pitchFamily="34" charset="-120"/>
              </a:rPr>
              <a:t>報名</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全國</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 計算積分 →</a:t>
            </a:r>
            <a:r>
              <a:rPr kumimoji="0" lang="zh-TW" altLang="en-US" b="1" dirty="0">
                <a:latin typeface="微軟正黑體" panose="020B0604030504040204" pitchFamily="34" charset="-120"/>
                <a:ea typeface="微軟正黑體" panose="020B0604030504040204" pitchFamily="34" charset="-120"/>
              </a:rPr>
              <a:t>志願序</a:t>
            </a:r>
            <a:r>
              <a:rPr kumimoji="0" lang="zh-TW" altLang="en-US" b="1" dirty="0" smtClean="0">
                <a:latin typeface="微軟正黑體" panose="020B0604030504040204" pitchFamily="34" charset="-120"/>
                <a:ea typeface="微軟正黑體" panose="020B0604030504040204" pitchFamily="34" charset="-120"/>
              </a:rPr>
              <a:t>分發→</a:t>
            </a:r>
            <a:endParaRPr kumimoji="0"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kumimoji="0" lang="zh-TW" altLang="en-US" b="1" dirty="0">
                <a:latin typeface="微軟正黑體" panose="020B0604030504040204" pitchFamily="34" charset="-120"/>
                <a:ea typeface="微軟正黑體" panose="020B0604030504040204" pitchFamily="34" charset="-120"/>
              </a:rPr>
              <a:t> </a:t>
            </a:r>
            <a:r>
              <a:rPr kumimoji="0" lang="zh-TW" altLang="en-US"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放榜</a:t>
            </a:r>
            <a:endParaRPr kumimoji="0"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r>
              <a:rPr lang="en-US" altLang="zh-TW" b="1" dirty="0" smtClean="0">
                <a:latin typeface="Arial" panose="020B0604020202020204" pitchFamily="34" charset="0"/>
                <a:ea typeface="微軟正黑體" panose="020B0604030504040204" pitchFamily="34" charset="-120"/>
                <a:cs typeface="Arial" panose="020B0604020202020204" pitchFamily="34" charset="0"/>
              </a:rPr>
              <a:t>●</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聯合免試</a:t>
            </a:r>
            <a:r>
              <a:rPr lang="zh-TW" altLang="en-US" b="1" dirty="0">
                <a:latin typeface="Arial" panose="020B0604020202020204" pitchFamily="34" charset="0"/>
                <a:ea typeface="微軟正黑體" panose="020B0604030504040204" pitchFamily="34" charset="-120"/>
                <a:cs typeface="Arial" panose="020B0604020202020204" pitchFamily="34" charset="0"/>
              </a:rPr>
              <a:t>入學</a:t>
            </a:r>
            <a:r>
              <a:rPr lang="zh-TW" altLang="en-US" b="1" dirty="0" smtClean="0">
                <a:latin typeface="Arial" panose="020B0604020202020204" pitchFamily="34" charset="0"/>
                <a:ea typeface="微軟正黑體" panose="020B0604030504040204" pitchFamily="34" charset="-120"/>
                <a:cs typeface="Arial" panose="020B0604020202020204" pitchFamily="34" charset="0"/>
              </a:rPr>
              <a:t>：</a:t>
            </a:r>
            <a:r>
              <a:rPr kumimoji="0" lang="zh-TW" altLang="en-US" b="1" dirty="0" smtClean="0">
                <a:latin typeface="微軟正黑體" panose="020B0604030504040204" pitchFamily="34" charset="-120"/>
                <a:ea typeface="微軟正黑體" panose="020B0604030504040204" pitchFamily="34" charset="-120"/>
              </a:rPr>
              <a:t>報名</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各校</a:t>
            </a:r>
            <a:r>
              <a:rPr kumimoji="0" lang="en-US" altLang="zh-TW" b="1" dirty="0" smtClean="0">
                <a:latin typeface="微軟正黑體" panose="020B0604030504040204" pitchFamily="34" charset="-120"/>
                <a:ea typeface="微軟正黑體" panose="020B0604030504040204" pitchFamily="34" charset="-120"/>
              </a:rPr>
              <a:t>)</a:t>
            </a:r>
            <a:r>
              <a:rPr kumimoji="0" lang="zh-TW" altLang="en-US" b="1" dirty="0" smtClean="0">
                <a:latin typeface="微軟正黑體" panose="020B0604030504040204" pitchFamily="34" charset="-120"/>
                <a:ea typeface="微軟正黑體" panose="020B0604030504040204" pitchFamily="34" charset="-120"/>
              </a:rPr>
              <a:t>→ 國中會考→申請→</a:t>
            </a:r>
            <a:r>
              <a:rPr lang="zh-TW" altLang="en-US" b="1" dirty="0" smtClean="0">
                <a:latin typeface="微軟正黑體" panose="020B0604030504040204" pitchFamily="34" charset="-120"/>
                <a:ea typeface="微軟正黑體" panose="020B0604030504040204" pitchFamily="34" charset="-120"/>
              </a:rPr>
              <a:t>登記分發</a:t>
            </a:r>
            <a:endParaRPr kumimoji="0" lang="en-US" altLang="zh-TW" b="1" dirty="0">
              <a:latin typeface="微軟正黑體" panose="020B0604030504040204" pitchFamily="34" charset="-120"/>
              <a:ea typeface="微軟正黑體" panose="020B0604030504040204" pitchFamily="34" charset="-120"/>
            </a:endParaRPr>
          </a:p>
          <a:p>
            <a:pPr eaLnBrk="1" hangingPunct="1">
              <a:spcBef>
                <a:spcPct val="20000"/>
              </a:spcBef>
              <a:defRPr/>
            </a:pPr>
            <a:r>
              <a:rPr lang="zh-TW" altLang="en-US" b="1" dirty="0" smtClean="0">
                <a:latin typeface="微軟正黑體" panose="020B0604030504040204" pitchFamily="34" charset="-120"/>
                <a:ea typeface="微軟正黑體" panose="020B0604030504040204" pitchFamily="34" charset="-120"/>
              </a:rPr>
              <a:t>  </a:t>
            </a: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endParaRPr lang="en-US" altLang="zh-TW" b="1" dirty="0">
              <a:latin typeface="微軟正黑體" panose="020B0604030504040204" pitchFamily="34" charset="-120"/>
              <a:ea typeface="微軟正黑體" panose="020B0604030504040204" pitchFamily="34" charset="-120"/>
            </a:endParaRPr>
          </a:p>
          <a:p>
            <a:pPr eaLnBrk="1" hangingPunct="1">
              <a:spcBef>
                <a:spcPct val="20000"/>
              </a:spcBef>
              <a:defRPr/>
            </a:pPr>
            <a:endParaRPr lang="en-US" altLang="zh-TW" b="1" dirty="0" smtClean="0">
              <a:latin typeface="微軟正黑體" panose="020B0604030504040204" pitchFamily="34" charset="-120"/>
              <a:ea typeface="微軟正黑體" panose="020B0604030504040204" pitchFamily="34" charset="-120"/>
            </a:endParaRPr>
          </a:p>
          <a:p>
            <a:pPr eaLnBrk="1" hangingPunct="1">
              <a:spcBef>
                <a:spcPct val="20000"/>
              </a:spcBef>
              <a:defRPr/>
            </a:pPr>
            <a:endParaRPr kumimoji="0" lang="en-US" altLang="zh-TW"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eaLnBrk="1" hangingPunct="1">
              <a:spcBef>
                <a:spcPct val="20000"/>
              </a:spcBef>
              <a:defRPr/>
            </a:pPr>
            <a:r>
              <a:rPr kumimoji="0" lang="en-US" altLang="zh-TW" dirty="0">
                <a:solidFill>
                  <a:srgbClr val="0000CC"/>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kumimoji="0" lang="en-US" altLang="zh-TW" dirty="0" smtClean="0">
                <a:solidFill>
                  <a:srgbClr val="0000CC"/>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60125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圓角矩形 9"/>
          <p:cNvSpPr/>
          <p:nvPr/>
        </p:nvSpPr>
        <p:spPr bwMode="auto">
          <a:xfrm>
            <a:off x="1055440" y="1624419"/>
            <a:ext cx="9420275" cy="4396870"/>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3600" dirty="0">
                <a:latin typeface="微軟正黑體" panose="020B0604030504040204" pitchFamily="34" charset="-120"/>
                <a:ea typeface="微軟正黑體" panose="020B0604030504040204" pitchFamily="34" charset="-120"/>
              </a:rPr>
              <a:t>念完醫學院發現自己不想當醫生，想開咖啡館；出國拿法律碩士學位後，改學烘焙甜點；藥學研究所畢業的研究助理，立志報考清潔隊員；博士學分修完後，回故鄉創業賣雞排</a:t>
            </a:r>
            <a:r>
              <a:rPr lang="en-US" altLang="zh-TW" sz="3600" dirty="0">
                <a:latin typeface="微軟正黑體" panose="020B0604030504040204" pitchFamily="34" charset="-120"/>
                <a:ea typeface="微軟正黑體" panose="020B0604030504040204" pitchFamily="34" charset="-120"/>
              </a:rPr>
              <a:t>.. </a:t>
            </a:r>
            <a:r>
              <a:rPr lang="zh-TW" altLang="en-US" sz="3600" dirty="0">
                <a:latin typeface="微軟正黑體" panose="020B0604030504040204" pitchFamily="34" charset="-120"/>
                <a:ea typeface="微軟正黑體" panose="020B0604030504040204" pitchFamily="34" charset="-120"/>
              </a:rPr>
              <a:t>。</a:t>
            </a:r>
          </a:p>
          <a:p>
            <a:pPr eaLnBrk="1" hangingPunct="1">
              <a:buFont typeface="Wingdings" pitchFamily="2" charset="2"/>
              <a:buChar char="Ø"/>
              <a:defRPr/>
            </a:pPr>
            <a:r>
              <a:rPr lang="zh-TW" altLang="en-US" sz="3600" dirty="0" smtClean="0">
                <a:latin typeface="微軟正黑體" panose="020B0604030504040204" pitchFamily="34" charset="-120"/>
                <a:ea typeface="微軟正黑體" panose="020B0604030504040204" pitchFamily="34" charset="-120"/>
              </a:rPr>
              <a:t>最</a:t>
            </a:r>
            <a:r>
              <a:rPr lang="zh-TW" altLang="en-US" sz="3600" dirty="0">
                <a:latin typeface="微軟正黑體" panose="020B0604030504040204" pitchFamily="34" charset="-120"/>
                <a:ea typeface="微軟正黑體" panose="020B0604030504040204" pitchFamily="34" charset="-120"/>
              </a:rPr>
              <a:t>應該探索自我的時間就是在</a:t>
            </a:r>
            <a:r>
              <a:rPr lang="en-US" altLang="zh-TW" sz="3600" dirty="0">
                <a:latin typeface="微軟正黑體" panose="020B0604030504040204" pitchFamily="34" charset="-120"/>
                <a:ea typeface="微軟正黑體" panose="020B0604030504040204" pitchFamily="34" charset="-120"/>
              </a:rPr>
              <a:t>『</a:t>
            </a:r>
            <a:r>
              <a:rPr lang="zh-TW" altLang="en-US" sz="3600" dirty="0">
                <a:solidFill>
                  <a:srgbClr val="FF0000"/>
                </a:solidFill>
                <a:latin typeface="微軟正黑體" panose="020B0604030504040204" pitchFamily="34" charset="-120"/>
                <a:ea typeface="微軟正黑體" panose="020B0604030504040204" pitchFamily="34" charset="-120"/>
              </a:rPr>
              <a:t>國、高中階段</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4871864" y="6128469"/>
            <a:ext cx="5046909" cy="396875"/>
          </a:xfrm>
          <a:prstGeom prst="rect">
            <a:avLst/>
          </a:prstGeom>
          <a:noFill/>
          <a:ln w="9525">
            <a:noFill/>
            <a:miter lim="800000"/>
            <a:headEnd/>
            <a:tailEnd/>
          </a:ln>
        </p:spPr>
        <p:txBody>
          <a:bodyPr wrap="square">
            <a:spAutoFit/>
          </a:bodyPr>
          <a:lstStyle/>
          <a:p>
            <a:pPr eaLnBrk="1" hangingPunct="1"/>
            <a:r>
              <a:rPr lang="zh-TW" altLang="en-US" sz="2000" dirty="0">
                <a:latin typeface="微軟正黑體" panose="020B0604030504040204" pitchFamily="34" charset="-120"/>
                <a:ea typeface="微軟正黑體" panose="020B0604030504040204" pitchFamily="34" charset="-120"/>
                <a:cs typeface="Times New Roman" pitchFamily="18" charset="0"/>
              </a:rPr>
              <a:t>資料來源：你就是改變的起點</a:t>
            </a:r>
            <a:r>
              <a:rPr lang="en-US" altLang="zh-TW" sz="2000" dirty="0">
                <a:latin typeface="微軟正黑體" panose="020B0604030504040204" pitchFamily="34" charset="-120"/>
                <a:ea typeface="微軟正黑體" panose="020B0604030504040204" pitchFamily="34" charset="-120"/>
                <a:cs typeface="Times New Roman" pitchFamily="18" charset="0"/>
              </a:rPr>
              <a:t>(</a:t>
            </a:r>
            <a:r>
              <a:rPr lang="zh-TW" altLang="en-US" sz="2000" dirty="0">
                <a:latin typeface="微軟正黑體" panose="020B0604030504040204" pitchFamily="34" charset="-120"/>
                <a:ea typeface="微軟正黑體" panose="020B0604030504040204" pitchFamily="34" charset="-120"/>
                <a:cs typeface="Times New Roman" pitchFamily="18" charset="0"/>
              </a:rPr>
              <a:t>嚴長壽</a:t>
            </a:r>
            <a:r>
              <a:rPr lang="en-US" altLang="zh-TW" sz="2000" dirty="0">
                <a:latin typeface="微軟正黑體" panose="020B0604030504040204" pitchFamily="34" charset="-120"/>
                <a:ea typeface="微軟正黑體" panose="020B0604030504040204" pitchFamily="34" charset="-120"/>
                <a:cs typeface="Times New Roman" pitchFamily="18" charset="0"/>
              </a:rPr>
              <a:t>2014)</a:t>
            </a:r>
            <a:endParaRPr lang="zh-TW" altLang="en-US" sz="2000" dirty="0">
              <a:latin typeface="微軟正黑體" panose="020B0604030504040204" pitchFamily="34" charset="-120"/>
              <a:ea typeface="微軟正黑體" panose="020B0604030504040204" pitchFamily="34" charset="-120"/>
              <a:cs typeface="Times New Roman" pitchFamily="18" charset="0"/>
            </a:endParaRPr>
          </a:p>
        </p:txBody>
      </p:sp>
      <p:sp>
        <p:nvSpPr>
          <p:cNvPr id="7"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0066FF"/>
                </a:solidFill>
                <a:latin typeface="微軟正黑體" panose="020B0604030504040204" pitchFamily="34" charset="-120"/>
                <a:ea typeface="微軟正黑體" panose="020B0604030504040204" pitchFamily="34" charset="-120"/>
              </a:rPr>
              <a:t>培養</a:t>
            </a:r>
            <a:r>
              <a:rPr lang="zh-TW" altLang="en-US" sz="4800" b="1" dirty="0">
                <a:solidFill>
                  <a:srgbClr val="0066FF"/>
                </a:solidFill>
                <a:latin typeface="微軟正黑體" panose="020B0604030504040204" pitchFamily="34" charset="-120"/>
                <a:ea typeface="微軟正黑體" panose="020B0604030504040204" pitchFamily="34" charset="-120"/>
              </a:rPr>
              <a:t>就業生存力，探索自我不嫌早</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408" y="2893677"/>
            <a:ext cx="2666270" cy="39643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1127448" y="404664"/>
            <a:ext cx="8229600" cy="1143000"/>
          </a:xfrm>
        </p:spPr>
        <p:txBody>
          <a:bodyPr/>
          <a:lstStyle/>
          <a:p>
            <a:pPr algn="l" eaLnBrk="1" hangingPunct="1"/>
            <a:r>
              <a:rPr lang="zh-TW" altLang="en-US" b="1" dirty="0">
                <a:latin typeface="微軟正黑體" panose="020B0604030504040204" pitchFamily="34" charset="-120"/>
                <a:ea typeface="微軟正黑體" panose="020B0604030504040204" pitchFamily="34" charset="-120"/>
              </a:rPr>
              <a:t>          目次</a:t>
            </a:r>
          </a:p>
        </p:txBody>
      </p:sp>
      <p:sp>
        <p:nvSpPr>
          <p:cNvPr id="3" name="內容版面配置區 2"/>
          <p:cNvSpPr>
            <a:spLocks noGrp="1"/>
          </p:cNvSpPr>
          <p:nvPr>
            <p:ph idx="4294967295"/>
          </p:nvPr>
        </p:nvSpPr>
        <p:spPr>
          <a:xfrm>
            <a:off x="2639616" y="1412776"/>
            <a:ext cx="8229600" cy="4911741"/>
          </a:xfrm>
        </p:spPr>
        <p:txBody>
          <a:bodyPr>
            <a:noAutofit/>
          </a:bodyPr>
          <a:lstStyle/>
          <a:p>
            <a:pPr marL="0" indent="0" eaLnBrk="1" hangingPunct="1">
              <a:lnSpc>
                <a:spcPts val="4000"/>
              </a:lnSpc>
              <a:buNone/>
              <a:defRPr/>
            </a:pPr>
            <a:r>
              <a:rPr lang="en-US" altLang="zh-TW" sz="3600" b="1" dirty="0" smtClean="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a:t>
            </a:r>
            <a:r>
              <a:rPr lang="zh-TW" altLang="en-US" sz="3600" b="1" dirty="0" smtClean="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a:t>
            </a:r>
            <a:r>
              <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3" action="ppaction://hlinksldjump"/>
              </a:rPr>
              <a:t>適性入學的成果</a:t>
            </a:r>
            <a:endPar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0" indent="0" eaLnBrk="1" hangingPunct="1">
              <a:lnSpc>
                <a:spcPts val="4000"/>
              </a:lnSpc>
              <a:buNone/>
              <a:defRPr/>
            </a:pPr>
            <a:r>
              <a:rPr lang="en-US" altLang="zh-TW" sz="3600" b="1" dirty="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2</a:t>
            </a:r>
            <a:r>
              <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3600" b="1" u="sng"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4" action="ppaction://hlinksldjump"/>
              </a:rPr>
              <a:t>學費補助</a:t>
            </a:r>
            <a:endParaRPr lang="en-US" altLang="zh-TW" sz="3600" b="1" u="sng"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0" indent="0" eaLnBrk="1" hangingPunct="1">
              <a:lnSpc>
                <a:spcPts val="4000"/>
              </a:lnSpc>
              <a:buNone/>
              <a:defRPr/>
            </a:pPr>
            <a:r>
              <a:rPr lang="en-US" altLang="zh-TW" sz="3600" b="1" dirty="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3</a:t>
            </a:r>
            <a:r>
              <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5" action="ppaction://hlinksldjump"/>
              </a:rPr>
              <a:t>適性輔導</a:t>
            </a:r>
            <a:endPar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0" indent="0" eaLnBrk="1" hangingPunct="1">
              <a:lnSpc>
                <a:spcPts val="4000"/>
              </a:lnSpc>
              <a:buNone/>
              <a:defRPr/>
            </a:pPr>
            <a:r>
              <a:rPr lang="en-US" altLang="zh-TW" sz="3600" b="1" dirty="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4</a:t>
            </a:r>
            <a:r>
              <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3600" b="1" u="sng"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6" action="ppaction://hlinksldjump"/>
              </a:rPr>
              <a:t>教育會考</a:t>
            </a:r>
            <a:endPar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0" indent="0" eaLnBrk="1" hangingPunct="1">
              <a:lnSpc>
                <a:spcPts val="4000"/>
              </a:lnSpc>
              <a:buNone/>
              <a:defRPr/>
            </a:pPr>
            <a:r>
              <a:rPr lang="en-US" altLang="zh-TW" sz="3600" b="1" dirty="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5</a:t>
            </a:r>
            <a:r>
              <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7" action="ppaction://hlinksldjump"/>
              </a:rPr>
              <a:t>桃連區主要入學管道</a:t>
            </a:r>
            <a:r>
              <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重要期程</a:t>
            </a:r>
            <a:r>
              <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p>
          <a:p>
            <a:pPr marL="0" indent="0" eaLnBrk="1" hangingPunct="1">
              <a:lnSpc>
                <a:spcPts val="4000"/>
              </a:lnSpc>
              <a:buNone/>
              <a:defRPr/>
            </a:pPr>
            <a:r>
              <a:rPr lang="en-US" altLang="zh-TW" sz="3600" b="1" dirty="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6</a:t>
            </a:r>
            <a:r>
              <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8" action="ppaction://hlinksldjump"/>
              </a:rPr>
              <a:t>桃連區免試</a:t>
            </a:r>
            <a:r>
              <a:rPr lang="zh-TW" altLang="en-US"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8" action="ppaction://hlinksldjump"/>
              </a:rPr>
              <a:t>入學</a:t>
            </a:r>
            <a:endParaRPr lang="en-US" altLang="zh-TW"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0" indent="0" eaLnBrk="1" hangingPunct="1">
              <a:lnSpc>
                <a:spcPts val="4000"/>
              </a:lnSpc>
              <a:buNone/>
              <a:defRPr/>
            </a:pPr>
            <a:r>
              <a:rPr lang="en-US" altLang="zh-TW" sz="3600" b="1" dirty="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7.</a:t>
            </a:r>
            <a:r>
              <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9" action="ppaction://hlinksldjump"/>
              </a:rPr>
              <a:t>適性入學宣導網的說明</a:t>
            </a:r>
            <a:endParaRPr lang="en-US" altLang="zh-TW" sz="3600" b="1" u="sng"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0" indent="0" eaLnBrk="1" hangingPunct="1">
              <a:lnSpc>
                <a:spcPts val="4000"/>
              </a:lnSpc>
              <a:buNone/>
              <a:defRPr/>
            </a:pPr>
            <a:r>
              <a:rPr lang="en-US" altLang="zh-TW" sz="3600" b="1" dirty="0">
                <a:solidFill>
                  <a:srgbClr val="0066FF"/>
                </a:solidFill>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8.</a:t>
            </a:r>
            <a:r>
              <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hlinkClick r:id="rId10" action="ppaction://hlinksldjump"/>
              </a:rPr>
              <a:t>結語</a:t>
            </a:r>
            <a:endParaRPr lang="zh-TW" altLang="en-US" sz="3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extLst>
              <p:ext uri="{D42A27DB-BD31-4B8C-83A1-F6EECF244321}">
                <p14:modId xmlns:p14="http://schemas.microsoft.com/office/powerpoint/2010/main" val="754978886"/>
              </p:ext>
            </p:extLst>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879976" y="1844824"/>
            <a:ext cx="4641850" cy="3116104"/>
          </a:xfrm>
          <a:prstGeom prst="wedgeEllipseCallout">
            <a:avLst>
              <a:gd name="adj1" fmla="val 22854"/>
              <a:gd name="adj2" fmla="val 58240"/>
            </a:avLst>
          </a:prstGeom>
          <a:solidFill>
            <a:srgbClr val="FFFF99"/>
          </a:solidFill>
          <a:ln w="57150" cap="flat" cmpd="sng" algn="ctr">
            <a:solidFill>
              <a:srgbClr val="FF3399"/>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dirty="0">
                <a:latin typeface="微軟正黑體" pitchFamily="34" charset="-120"/>
                <a:ea typeface="微軟正黑體" pitchFamily="34" charset="-120"/>
              </a:rPr>
              <a:t>家長可以幫助孩子多元</a:t>
            </a:r>
            <a:r>
              <a:rPr lang="zh-TW" altLang="en-US" sz="2400" dirty="0" smtClean="0">
                <a:latin typeface="微軟正黑體" pitchFamily="34" charset="-120"/>
                <a:ea typeface="微軟正黑體" pitchFamily="34" charset="-120"/>
              </a:rPr>
              <a:t>試探瞭解性向</a:t>
            </a:r>
            <a:r>
              <a:rPr lang="zh-TW" altLang="en-US" sz="2400" dirty="0">
                <a:latin typeface="微軟正黑體" pitchFamily="34" charset="-120"/>
                <a:ea typeface="微軟正黑體" pitchFamily="34" charset="-120"/>
              </a:rPr>
              <a:t>、興趣和能力，再參考學校老師的建議、收集相關資訊，並與孩子深入討論</a:t>
            </a:r>
            <a:r>
              <a:rPr lang="zh-TW" altLang="en-US" sz="2400" dirty="0" smtClean="0">
                <a:latin typeface="微軟正黑體" pitchFamily="34" charset="-120"/>
                <a:ea typeface="微軟正黑體" pitchFamily="34" charset="-120"/>
              </a:rPr>
              <a:t>，規劃</a:t>
            </a:r>
            <a:r>
              <a:rPr lang="zh-TW" altLang="en-US" sz="2400" dirty="0">
                <a:latin typeface="微軟正黑體" pitchFamily="34" charset="-120"/>
                <a:ea typeface="微軟正黑體" pitchFamily="34" charset="-120"/>
              </a:rPr>
              <a:t>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
        <p:nvSpPr>
          <p:cNvPr id="5"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0066FF"/>
                </a:solidFill>
                <a:latin typeface="微軟正黑體" panose="020B0604030504040204" pitchFamily="34" charset="-120"/>
                <a:ea typeface="微軟正黑體" panose="020B0604030504040204" pitchFamily="34" charset="-120"/>
              </a:rPr>
              <a:t>我們有那些具體作為協助孩子</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120662" y="1429933"/>
            <a:ext cx="6015898" cy="5428433"/>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lnSpc>
                <a:spcPts val="4200"/>
              </a:lnSpc>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lnSpc>
                <a:spcPts val="4200"/>
              </a:lnSpc>
              <a:buClr>
                <a:srgbClr val="C00000"/>
              </a:buClr>
              <a:buFont typeface="Wingdings" pitchFamily="2" charset="2"/>
              <a:buChar char="Ø"/>
            </a:pPr>
            <a:r>
              <a:rPr kumimoji="0" lang="zh-TW" altLang="en-US" b="1" dirty="0">
                <a:solidFill>
                  <a:srgbClr val="0066FF"/>
                </a:solidFill>
                <a:latin typeface="微軟正黑體" pitchFamily="34" charset="-120"/>
                <a:ea typeface="微軟正黑體" pitchFamily="34" charset="-120"/>
              </a:rPr>
              <a:t>手冊可幫助學生</a:t>
            </a:r>
            <a:r>
              <a:rPr kumimoji="0" lang="zh-TW" altLang="zh-TW" b="1" dirty="0">
                <a:solidFill>
                  <a:srgbClr val="0066FF"/>
                </a:solidFill>
                <a:latin typeface="微軟正黑體" pitchFamily="34" charset="-120"/>
                <a:ea typeface="微軟正黑體" pitchFamily="34" charset="-120"/>
              </a:rPr>
              <a:t>澄清</a:t>
            </a:r>
            <a:r>
              <a:rPr kumimoji="0" lang="zh-TW" altLang="en-US" b="1" dirty="0">
                <a:solidFill>
                  <a:srgbClr val="0066FF"/>
                </a:solidFill>
                <a:latin typeface="微軟正黑體" pitchFamily="34" charset="-120"/>
                <a:ea typeface="微軟正黑體" pitchFamily="34" charset="-120"/>
              </a:rPr>
              <a:t>個人</a:t>
            </a:r>
            <a:r>
              <a:rPr kumimoji="0" lang="zh-TW" altLang="zh-TW" b="1" dirty="0">
                <a:solidFill>
                  <a:srgbClr val="0066FF"/>
                </a:solidFill>
                <a:latin typeface="微軟正黑體" pitchFamily="34" charset="-120"/>
                <a:ea typeface="微軟正黑體" pitchFamily="34" charset="-120"/>
              </a:rPr>
              <a:t>的</a:t>
            </a:r>
            <a:r>
              <a:rPr kumimoji="0" lang="zh-TW" altLang="en-US" b="1" dirty="0">
                <a:solidFill>
                  <a:srgbClr val="0066FF"/>
                </a:solidFill>
                <a:latin typeface="微軟正黑體" pitchFamily="34" charset="-120"/>
                <a:ea typeface="微軟正黑體" pitchFamily="34" charset="-120"/>
              </a:rPr>
              <a:t>性向、興趣、價值觀，瞭</a:t>
            </a:r>
            <a:r>
              <a:rPr kumimoji="0" lang="zh-TW" altLang="zh-TW" b="1" dirty="0">
                <a:solidFill>
                  <a:srgbClr val="0066FF"/>
                </a:solidFill>
                <a:latin typeface="微軟正黑體" pitchFamily="34" charset="-120"/>
                <a:ea typeface="微軟正黑體" pitchFamily="34" charset="-120"/>
              </a:rPr>
              <a:t>解</a:t>
            </a:r>
            <a:r>
              <a:rPr kumimoji="0" lang="zh-TW" altLang="en-US" b="1" dirty="0">
                <a:solidFill>
                  <a:srgbClr val="0066FF"/>
                </a:solidFill>
                <a:latin typeface="微軟正黑體" pitchFamily="34" charset="-120"/>
                <a:ea typeface="微軟正黑體" pitchFamily="34" charset="-120"/>
              </a:rPr>
              <a:t>家人的期待，及自己的學習表現（會考、學習成就、社團</a:t>
            </a:r>
            <a:r>
              <a:rPr kumimoji="0" lang="zh-TW" altLang="en-US" b="1" dirty="0" smtClean="0">
                <a:solidFill>
                  <a:srgbClr val="0066FF"/>
                </a:solidFill>
                <a:latin typeface="微軟正黑體" pitchFamily="34" charset="-120"/>
                <a:ea typeface="微軟正黑體" pitchFamily="34" charset="-120"/>
              </a:rPr>
              <a:t>幹部獎懲</a:t>
            </a:r>
            <a:r>
              <a:rPr kumimoji="0" lang="zh-TW" altLang="en-US" b="1" dirty="0">
                <a:solidFill>
                  <a:srgbClr val="0066FF"/>
                </a:solidFill>
                <a:latin typeface="微軟正黑體" pitchFamily="34" charset="-120"/>
                <a:ea typeface="微軟正黑體" pitchFamily="34" charset="-120"/>
              </a:rPr>
              <a:t>、職業試探結果等）比較適合哪一類學校及科別，做為升學選校參考</a:t>
            </a:r>
            <a:endParaRPr kumimoji="0" lang="en-US" altLang="zh-TW" dirty="0">
              <a:solidFill>
                <a:srgbClr val="0066FF"/>
              </a:solidFill>
              <a:latin typeface="微軟正黑體" pitchFamily="34" charset="-120"/>
              <a:ea typeface="微軟正黑體" pitchFamily="34" charset="-120"/>
            </a:endParaRPr>
          </a:p>
        </p:txBody>
      </p:sp>
      <p:pic>
        <p:nvPicPr>
          <p:cNvPr id="5" name="圖片 4">
            <a:extLst>
              <a:ext uri="{FF2B5EF4-FFF2-40B4-BE49-F238E27FC236}">
                <a16:creationId xmlns:a16="http://schemas.microsoft.com/office/drawing/2014/main" id="{C87784EE-29EB-4C90-AE79-135D2EB39386}"/>
              </a:ext>
            </a:extLst>
          </p:cNvPr>
          <p:cNvPicPr>
            <a:picLocks noChangeAspect="1"/>
          </p:cNvPicPr>
          <p:nvPr/>
        </p:nvPicPr>
        <p:blipFill rotWithShape="1">
          <a:blip r:embed="rId3"/>
          <a:srcRect l="51271" t="15158" r="19127" b="9125"/>
          <a:stretch/>
        </p:blipFill>
        <p:spPr>
          <a:xfrm>
            <a:off x="839416" y="1429933"/>
            <a:ext cx="4281247" cy="5428433"/>
          </a:xfrm>
          <a:prstGeom prst="rect">
            <a:avLst/>
          </a:prstGeom>
        </p:spPr>
      </p:pic>
      <p:sp>
        <p:nvSpPr>
          <p:cNvPr id="6"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C00000"/>
                </a:solidFill>
                <a:latin typeface="微軟正黑體" panose="020B0604030504040204" pitchFamily="34" charset="-120"/>
                <a:ea typeface="微軟正黑體" panose="020B0604030504040204" pitchFamily="34" charset="-120"/>
              </a:rPr>
              <a:t>一、國中</a:t>
            </a:r>
            <a:r>
              <a:rPr lang="zh-TW" altLang="en-US" sz="4800" b="1" dirty="0">
                <a:solidFill>
                  <a:srgbClr val="C00000"/>
                </a:solidFill>
                <a:latin typeface="微軟正黑體" panose="020B0604030504040204" pitchFamily="34" charset="-120"/>
                <a:ea typeface="微軟正黑體" panose="020B0604030504040204" pitchFamily="34" charset="-120"/>
              </a:rPr>
              <a:t>學生生涯輔導紀錄</a:t>
            </a:r>
            <a:r>
              <a:rPr lang="zh-TW" altLang="en-US" sz="4800" b="1" dirty="0" smtClean="0">
                <a:solidFill>
                  <a:srgbClr val="C00000"/>
                </a:solidFill>
                <a:latin typeface="微軟正黑體" panose="020B0604030504040204" pitchFamily="34" charset="-120"/>
                <a:ea typeface="微軟正黑體" panose="020B0604030504040204" pitchFamily="34" charset="-120"/>
              </a:rPr>
              <a:t>手冊</a:t>
            </a:r>
            <a:r>
              <a:rPr lang="en-US" altLang="zh-TW" sz="4800" b="1" dirty="0" smtClean="0">
                <a:solidFill>
                  <a:srgbClr val="C00000"/>
                </a:solidFill>
                <a:latin typeface="微軟正黑體" panose="020B0604030504040204" pitchFamily="34" charset="-120"/>
                <a:ea typeface="微軟正黑體" panose="020B0604030504040204" pitchFamily="34" charset="-120"/>
              </a:rPr>
              <a:t>_1</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743455036"/>
              </p:ext>
            </p:extLst>
          </p:nvPr>
        </p:nvGraphicFramePr>
        <p:xfrm>
          <a:off x="839416" y="1429933"/>
          <a:ext cx="10044893" cy="5356631"/>
        </p:xfrm>
        <a:graphic>
          <a:graphicData uri="http://schemas.openxmlformats.org/drawingml/2006/table">
            <a:tbl>
              <a:tblPr/>
              <a:tblGrid>
                <a:gridCol w="1700345">
                  <a:extLst>
                    <a:ext uri="{9D8B030D-6E8A-4147-A177-3AD203B41FA5}">
                      <a16:colId xmlns:a16="http://schemas.microsoft.com/office/drawing/2014/main" val="20000"/>
                    </a:ext>
                  </a:extLst>
                </a:gridCol>
                <a:gridCol w="3402476">
                  <a:extLst>
                    <a:ext uri="{9D8B030D-6E8A-4147-A177-3AD203B41FA5}">
                      <a16:colId xmlns:a16="http://schemas.microsoft.com/office/drawing/2014/main" val="20001"/>
                    </a:ext>
                  </a:extLst>
                </a:gridCol>
                <a:gridCol w="1053785">
                  <a:extLst>
                    <a:ext uri="{9D8B030D-6E8A-4147-A177-3AD203B41FA5}">
                      <a16:colId xmlns:a16="http://schemas.microsoft.com/office/drawing/2014/main" val="20002"/>
                    </a:ext>
                  </a:extLst>
                </a:gridCol>
                <a:gridCol w="3888287">
                  <a:extLst>
                    <a:ext uri="{9D8B030D-6E8A-4147-A177-3AD203B41FA5}">
                      <a16:colId xmlns:a16="http://schemas.microsoft.com/office/drawing/2014/main" val="20003"/>
                    </a:ext>
                  </a:extLst>
                </a:gridCol>
              </a:tblGrid>
              <a:tr h="396788">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05721">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81329">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28132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81329">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81329">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461933">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62657">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37442">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41498">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5125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3740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025673" y="1556792"/>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
        <p:nvSpPr>
          <p:cNvPr id="7" name="文字方塊 6"/>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一、</a:t>
            </a:r>
            <a:r>
              <a:rPr lang="zh-TW" altLang="en-US" sz="4800" b="1" dirty="0" smtClean="0">
                <a:solidFill>
                  <a:srgbClr val="C00000"/>
                </a:solidFill>
                <a:latin typeface="微軟正黑體" panose="020B0604030504040204" pitchFamily="34" charset="-120"/>
                <a:ea typeface="微軟正黑體" panose="020B0604030504040204" pitchFamily="34" charset="-120"/>
              </a:rPr>
              <a:t>國中</a:t>
            </a:r>
            <a:r>
              <a:rPr lang="zh-TW" altLang="en-US" sz="4800" b="1" dirty="0">
                <a:solidFill>
                  <a:srgbClr val="C00000"/>
                </a:solidFill>
                <a:latin typeface="微軟正黑體" panose="020B0604030504040204" pitchFamily="34" charset="-120"/>
                <a:ea typeface="微軟正黑體" panose="020B0604030504040204" pitchFamily="34" charset="-120"/>
              </a:rPr>
              <a:t>學生生涯輔導紀錄</a:t>
            </a:r>
            <a:r>
              <a:rPr lang="zh-TW" altLang="en-US" sz="4800" b="1" dirty="0" smtClean="0">
                <a:solidFill>
                  <a:srgbClr val="C00000"/>
                </a:solidFill>
                <a:latin typeface="微軟正黑體" panose="020B0604030504040204" pitchFamily="34" charset="-120"/>
                <a:ea typeface="微軟正黑體" panose="020B0604030504040204" pitchFamily="34" charset="-120"/>
              </a:rPr>
              <a:t>手冊</a:t>
            </a:r>
            <a:r>
              <a:rPr lang="en-US" altLang="zh-TW" sz="4800" b="1" dirty="0" smtClean="0">
                <a:solidFill>
                  <a:srgbClr val="C00000"/>
                </a:solidFill>
                <a:latin typeface="微軟正黑體" panose="020B0604030504040204" pitchFamily="34" charset="-120"/>
                <a:ea typeface="微軟正黑體" panose="020B0604030504040204" pitchFamily="34" charset="-120"/>
              </a:rPr>
              <a:t>_2</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2538817930"/>
              </p:ext>
            </p:extLst>
          </p:nvPr>
        </p:nvGraphicFramePr>
        <p:xfrm>
          <a:off x="839416" y="1429933"/>
          <a:ext cx="10081120" cy="5272423"/>
        </p:xfrm>
        <a:graphic>
          <a:graphicData uri="http://schemas.openxmlformats.org/drawingml/2006/table">
            <a:tbl>
              <a:tblPr/>
              <a:tblGrid>
                <a:gridCol w="2113379">
                  <a:extLst>
                    <a:ext uri="{9D8B030D-6E8A-4147-A177-3AD203B41FA5}">
                      <a16:colId xmlns:a16="http://schemas.microsoft.com/office/drawing/2014/main" val="20000"/>
                    </a:ext>
                  </a:extLst>
                </a:gridCol>
                <a:gridCol w="3007845">
                  <a:extLst>
                    <a:ext uri="{9D8B030D-6E8A-4147-A177-3AD203B41FA5}">
                      <a16:colId xmlns:a16="http://schemas.microsoft.com/office/drawing/2014/main" val="20001"/>
                    </a:ext>
                  </a:extLst>
                </a:gridCol>
                <a:gridCol w="1138248">
                  <a:extLst>
                    <a:ext uri="{9D8B030D-6E8A-4147-A177-3AD203B41FA5}">
                      <a16:colId xmlns:a16="http://schemas.microsoft.com/office/drawing/2014/main" val="20002"/>
                    </a:ext>
                  </a:extLst>
                </a:gridCol>
                <a:gridCol w="3821648">
                  <a:extLst>
                    <a:ext uri="{9D8B030D-6E8A-4147-A177-3AD203B41FA5}">
                      <a16:colId xmlns:a16="http://schemas.microsoft.com/office/drawing/2014/main" val="20003"/>
                    </a:ext>
                  </a:extLst>
                </a:gridCol>
              </a:tblGrid>
              <a:tr h="42046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751989">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117883">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61162">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61162">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83802">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27595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 name="文字方塊 3"/>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一、</a:t>
            </a:r>
            <a:r>
              <a:rPr lang="zh-TW" altLang="en-US" sz="4800" b="1" dirty="0" smtClean="0">
                <a:solidFill>
                  <a:srgbClr val="C00000"/>
                </a:solidFill>
                <a:latin typeface="微軟正黑體" panose="020B0604030504040204" pitchFamily="34" charset="-120"/>
                <a:ea typeface="微軟正黑體" panose="020B0604030504040204" pitchFamily="34" charset="-120"/>
              </a:rPr>
              <a:t>國中</a:t>
            </a:r>
            <a:r>
              <a:rPr lang="zh-TW" altLang="en-US" sz="4800" b="1" dirty="0">
                <a:solidFill>
                  <a:srgbClr val="C00000"/>
                </a:solidFill>
                <a:latin typeface="微軟正黑體" panose="020B0604030504040204" pitchFamily="34" charset="-120"/>
                <a:ea typeface="微軟正黑體" panose="020B0604030504040204" pitchFamily="34" charset="-120"/>
              </a:rPr>
              <a:t>學生生涯輔導紀錄</a:t>
            </a:r>
            <a:r>
              <a:rPr lang="zh-TW" altLang="en-US" sz="4800" b="1" dirty="0" smtClean="0">
                <a:solidFill>
                  <a:srgbClr val="C00000"/>
                </a:solidFill>
                <a:latin typeface="微軟正黑體" panose="020B0604030504040204" pitchFamily="34" charset="-120"/>
                <a:ea typeface="微軟正黑體" panose="020B0604030504040204" pitchFamily="34" charset="-120"/>
              </a:rPr>
              <a:t>手冊</a:t>
            </a:r>
            <a:r>
              <a:rPr lang="en-US" altLang="zh-TW" sz="4800" b="1" dirty="0" smtClean="0">
                <a:solidFill>
                  <a:srgbClr val="C00000"/>
                </a:solidFill>
                <a:latin typeface="微軟正黑體" panose="020B0604030504040204" pitchFamily="34" charset="-120"/>
                <a:ea typeface="微軟正黑體" panose="020B0604030504040204" pitchFamily="34" charset="-120"/>
              </a:rPr>
              <a:t>_3</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b="31654"/>
          <a:stretch/>
        </p:blipFill>
        <p:spPr bwMode="auto">
          <a:xfrm>
            <a:off x="2511580" y="1556792"/>
            <a:ext cx="5314628" cy="5256584"/>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9" name="橢圓形圖說文字 8"/>
          <p:cNvSpPr/>
          <p:nvPr/>
        </p:nvSpPr>
        <p:spPr bwMode="auto">
          <a:xfrm>
            <a:off x="175192" y="2153212"/>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695400" y="5138485"/>
            <a:ext cx="1430251" cy="1652925"/>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88488" y="1788629"/>
            <a:ext cx="1368152" cy="1688518"/>
          </a:xfrm>
          <a:prstGeom prst="rect">
            <a:avLst/>
          </a:prstGeom>
          <a:noFill/>
          <a:ln w="9525">
            <a:noFill/>
            <a:miter lim="800000"/>
            <a:headEnd/>
            <a:tailEnd/>
          </a:ln>
        </p:spPr>
      </p:pic>
      <p:sp>
        <p:nvSpPr>
          <p:cNvPr id="10" name="橢圓形圖說文字 9"/>
          <p:cNvSpPr/>
          <p:nvPr/>
        </p:nvSpPr>
        <p:spPr bwMode="auto">
          <a:xfrm>
            <a:off x="7608168" y="2326909"/>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
        <p:nvSpPr>
          <p:cNvPr id="11" name="文字方塊 10"/>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二、各項心理測驗▬性向測驗</a:t>
            </a:r>
            <a:r>
              <a:rPr lang="en-US" altLang="zh-TW" sz="4800" b="1" dirty="0">
                <a:solidFill>
                  <a:srgbClr val="C00000"/>
                </a:solidFill>
                <a:latin typeface="微軟正黑體" panose="020B0604030504040204" pitchFamily="34" charset="-120"/>
                <a:ea typeface="微軟正黑體" panose="020B0604030504040204" pitchFamily="34" charset="-120"/>
              </a:rPr>
              <a:t>-1</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r="50501"/>
          <a:stretch/>
        </p:blipFill>
        <p:spPr>
          <a:xfrm>
            <a:off x="0" y="0"/>
            <a:ext cx="5999967" cy="6858000"/>
          </a:xfrm>
          <a:prstGeom prst="rect">
            <a:avLst/>
          </a:prstGeom>
        </p:spPr>
      </p:pic>
      <p:pic>
        <p:nvPicPr>
          <p:cNvPr id="4" name="圖片 3"/>
          <p:cNvPicPr>
            <a:picLocks noChangeAspect="1"/>
          </p:cNvPicPr>
          <p:nvPr/>
        </p:nvPicPr>
        <p:blipFill rotWithShape="1">
          <a:blip r:embed="rId4"/>
          <a:srcRect l="47244" t="19201" r="25194" b="10800"/>
          <a:stretch/>
        </p:blipFill>
        <p:spPr>
          <a:xfrm>
            <a:off x="6023992" y="0"/>
            <a:ext cx="6264696" cy="6858000"/>
          </a:xfrm>
          <a:prstGeom prst="rect">
            <a:avLst/>
          </a:prstGeom>
        </p:spPr>
      </p:pic>
      <p:sp>
        <p:nvSpPr>
          <p:cNvPr id="2" name="矩形 1"/>
          <p:cNvSpPr/>
          <p:nvPr/>
        </p:nvSpPr>
        <p:spPr bwMode="auto">
          <a:xfrm>
            <a:off x="551384" y="908720"/>
            <a:ext cx="475252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
        <p:nvSpPr>
          <p:cNvPr id="5" name="矩形 4"/>
          <p:cNvSpPr/>
          <p:nvPr/>
        </p:nvSpPr>
        <p:spPr bwMode="auto">
          <a:xfrm>
            <a:off x="6780076" y="764704"/>
            <a:ext cx="4752528"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Tree>
    <p:extLst>
      <p:ext uri="{BB962C8B-B14F-4D97-AF65-F5344CB8AC3E}">
        <p14:creationId xmlns:p14="http://schemas.microsoft.com/office/powerpoint/2010/main" val="3149609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r="50501"/>
          <a:stretch/>
        </p:blipFill>
        <p:spPr>
          <a:xfrm>
            <a:off x="0" y="0"/>
            <a:ext cx="5999967" cy="6858000"/>
          </a:xfrm>
          <a:prstGeom prst="rect">
            <a:avLst/>
          </a:prstGeom>
        </p:spPr>
      </p:pic>
      <p:pic>
        <p:nvPicPr>
          <p:cNvPr id="4" name="圖片 3"/>
          <p:cNvPicPr>
            <a:picLocks noChangeAspect="1"/>
          </p:cNvPicPr>
          <p:nvPr/>
        </p:nvPicPr>
        <p:blipFill rotWithShape="1">
          <a:blip r:embed="rId4"/>
          <a:srcRect l="47244" t="19201" r="25194" b="10800"/>
          <a:stretch/>
        </p:blipFill>
        <p:spPr>
          <a:xfrm>
            <a:off x="6023992" y="0"/>
            <a:ext cx="6264696" cy="6858000"/>
          </a:xfrm>
          <a:prstGeom prst="rect">
            <a:avLst/>
          </a:prstGeom>
        </p:spPr>
      </p:pic>
      <p:sp>
        <p:nvSpPr>
          <p:cNvPr id="2" name="矩形 1"/>
          <p:cNvSpPr/>
          <p:nvPr/>
        </p:nvSpPr>
        <p:spPr bwMode="auto">
          <a:xfrm>
            <a:off x="551384" y="908720"/>
            <a:ext cx="475252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
        <p:nvSpPr>
          <p:cNvPr id="5" name="矩形 4"/>
          <p:cNvSpPr/>
          <p:nvPr/>
        </p:nvSpPr>
        <p:spPr bwMode="auto">
          <a:xfrm>
            <a:off x="6780076" y="764704"/>
            <a:ext cx="4752528"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
        <p:nvSpPr>
          <p:cNvPr id="6" name="橢圓 5"/>
          <p:cNvSpPr/>
          <p:nvPr/>
        </p:nvSpPr>
        <p:spPr bwMode="auto">
          <a:xfrm>
            <a:off x="2351584" y="2715708"/>
            <a:ext cx="864096" cy="86409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
        <p:nvSpPr>
          <p:cNvPr id="7" name="橢圓 6"/>
          <p:cNvSpPr/>
          <p:nvPr/>
        </p:nvSpPr>
        <p:spPr bwMode="auto">
          <a:xfrm>
            <a:off x="8904312" y="2420888"/>
            <a:ext cx="864096" cy="86409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
        <p:nvSpPr>
          <p:cNvPr id="8" name="文字方塊 7"/>
          <p:cNvSpPr txBox="1"/>
          <p:nvPr/>
        </p:nvSpPr>
        <p:spPr>
          <a:xfrm>
            <a:off x="4044633" y="2577098"/>
            <a:ext cx="3816424" cy="707886"/>
          </a:xfrm>
          <a:prstGeom prst="rect">
            <a:avLst/>
          </a:prstGeom>
          <a:noFill/>
        </p:spPr>
        <p:txBody>
          <a:bodyPr wrap="square" rtlCol="0">
            <a:spAutoFit/>
          </a:bodyPr>
          <a:lstStyle/>
          <a:p>
            <a:r>
              <a:rPr lang="zh-TW" altLang="en-US" sz="4000" b="1" dirty="0" smtClean="0">
                <a:solidFill>
                  <a:srgbClr val="C00000"/>
                </a:solidFill>
                <a:latin typeface="微軟正黑體" panose="020B0604030504040204" pitchFamily="34" charset="-120"/>
                <a:ea typeface="微軟正黑體" panose="020B0604030504040204" pitchFamily="34" charset="-120"/>
              </a:rPr>
              <a:t>孩子的優勢能力</a:t>
            </a:r>
            <a:endParaRPr lang="zh-TW" altLang="en-US" sz="4000" b="1" dirty="0">
              <a:solidFill>
                <a:srgbClr val="C00000"/>
              </a:solidFill>
              <a:latin typeface="微軟正黑體" panose="020B0604030504040204" pitchFamily="34" charset="-120"/>
              <a:ea typeface="微軟正黑體" panose="020B0604030504040204" pitchFamily="34" charset="-120"/>
            </a:endParaRPr>
          </a:p>
        </p:txBody>
      </p:sp>
      <p:cxnSp>
        <p:nvCxnSpPr>
          <p:cNvPr id="10" name="直線單箭頭接點 9"/>
          <p:cNvCxnSpPr/>
          <p:nvPr/>
        </p:nvCxnSpPr>
        <p:spPr bwMode="auto">
          <a:xfrm>
            <a:off x="7896200" y="2852936"/>
            <a:ext cx="984087" cy="0"/>
          </a:xfrm>
          <a:prstGeom prst="straightConnector1">
            <a:avLst/>
          </a:prstGeom>
          <a:solidFill>
            <a:schemeClr val="accent1"/>
          </a:solidFill>
          <a:ln w="28575" cap="flat" cmpd="sng" algn="ctr">
            <a:solidFill>
              <a:schemeClr val="tx1"/>
            </a:solidFill>
            <a:prstDash val="solid"/>
            <a:round/>
            <a:headEnd type="none" w="med" len="med"/>
            <a:tailEnd type="triangle"/>
          </a:ln>
          <a:effectLst>
            <a:prstShdw prst="shdw17" dist="17961" dir="2700000">
              <a:schemeClr val="tx1">
                <a:gamma/>
                <a:shade val="60000"/>
                <a:invGamma/>
              </a:schemeClr>
            </a:prstShdw>
          </a:effectLst>
        </p:spPr>
      </p:cxnSp>
      <p:cxnSp>
        <p:nvCxnSpPr>
          <p:cNvPr id="12" name="直線單箭頭接點 11"/>
          <p:cNvCxnSpPr>
            <a:stCxn id="8" idx="1"/>
            <a:endCxn id="6" idx="6"/>
          </p:cNvCxnSpPr>
          <p:nvPr/>
        </p:nvCxnSpPr>
        <p:spPr bwMode="auto">
          <a:xfrm flipH="1">
            <a:off x="3215680" y="2931041"/>
            <a:ext cx="828953" cy="216715"/>
          </a:xfrm>
          <a:prstGeom prst="straightConnector1">
            <a:avLst/>
          </a:prstGeom>
          <a:solidFill>
            <a:schemeClr val="accent1"/>
          </a:solidFill>
          <a:ln w="9525" cap="flat" cmpd="sng" algn="ctr">
            <a:solidFill>
              <a:schemeClr val="tx1"/>
            </a:solidFill>
            <a:prstDash val="solid"/>
            <a:round/>
            <a:headEnd type="none" w="med" len="med"/>
            <a:tailEnd type="triangle"/>
          </a:ln>
          <a:effectLst>
            <a:prstShdw prst="shdw17" dist="17961" dir="2700000">
              <a:schemeClr val="tx1">
                <a:gamma/>
                <a:shade val="60000"/>
                <a:invGamma/>
              </a:schemeClr>
            </a:prstShdw>
          </a:effectLst>
        </p:spPr>
      </p:cxnSp>
    </p:spTree>
    <p:extLst>
      <p:ext uri="{BB962C8B-B14F-4D97-AF65-F5344CB8AC3E}">
        <p14:creationId xmlns:p14="http://schemas.microsoft.com/office/powerpoint/2010/main" val="4282604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1000"/>
                    </a14:imgEffect>
                  </a14:imgLayer>
                </a14:imgProps>
              </a:ext>
            </a:extLst>
          </a:blip>
          <a:srcRect/>
          <a:stretch>
            <a:fillRect/>
          </a:stretch>
        </p:blipFill>
        <p:spPr bwMode="auto">
          <a:xfrm>
            <a:off x="1" y="0"/>
            <a:ext cx="5951984" cy="6858000"/>
          </a:xfrm>
          <a:prstGeom prst="rect">
            <a:avLst/>
          </a:prstGeom>
          <a:noFill/>
          <a:ln w="9525">
            <a:noFill/>
            <a:miter lim="800000"/>
            <a:headEnd/>
            <a:tailEnd/>
          </a:ln>
        </p:spPr>
      </p:pic>
      <p:pic>
        <p:nvPicPr>
          <p:cNvPr id="2050" name="Picture 2" descr="國中新編多元性向測驗結果解釋與說明. - ppt download"/>
          <p:cNvPicPr>
            <a:picLocks noChangeAspect="1" noChangeArrowheads="1"/>
          </p:cNvPicPr>
          <p:nvPr/>
        </p:nvPicPr>
        <p:blipFill rotWithShape="1">
          <a:blip r:embed="rId5">
            <a:extLst>
              <a:ext uri="{28A0092B-C50C-407E-A947-70E740481C1C}">
                <a14:useLocalDpi xmlns:a14="http://schemas.microsoft.com/office/drawing/2010/main" val="0"/>
              </a:ext>
            </a:extLst>
          </a:blip>
          <a:srcRect l="15970" r="11696"/>
          <a:stretch/>
        </p:blipFill>
        <p:spPr bwMode="auto">
          <a:xfrm>
            <a:off x="6213185" y="-17586"/>
            <a:ext cx="5715463" cy="687558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bwMode="auto">
          <a:xfrm>
            <a:off x="599729" y="620688"/>
            <a:ext cx="475252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
        <p:nvSpPr>
          <p:cNvPr id="6" name="橢圓 5"/>
          <p:cNvSpPr/>
          <p:nvPr/>
        </p:nvSpPr>
        <p:spPr bwMode="auto">
          <a:xfrm>
            <a:off x="3719736" y="2852936"/>
            <a:ext cx="864096" cy="86409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
        <p:nvSpPr>
          <p:cNvPr id="7" name="橢圓 6"/>
          <p:cNvSpPr/>
          <p:nvPr/>
        </p:nvSpPr>
        <p:spPr bwMode="auto">
          <a:xfrm>
            <a:off x="7680176" y="2348880"/>
            <a:ext cx="1008112" cy="100811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3" name="Picture 2"/>
          <p:cNvPicPr>
            <a:picLocks noChangeAspect="1" noChangeArrowheads="1"/>
          </p:cNvPicPr>
          <p:nvPr/>
        </p:nvPicPr>
        <p:blipFill>
          <a:blip r:embed="rId3"/>
          <a:srcRect/>
          <a:stretch>
            <a:fillRect/>
          </a:stretch>
        </p:blipFill>
        <p:spPr bwMode="auto">
          <a:xfrm>
            <a:off x="-18364" y="1556792"/>
            <a:ext cx="7842556" cy="4608512"/>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10757048" y="4873625"/>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7320136" y="1559757"/>
            <a:ext cx="4234730" cy="3318171"/>
          </a:xfrm>
          <a:prstGeom prst="wedgeRectCallout">
            <a:avLst>
              <a:gd name="adj1" fmla="val 37007"/>
              <a:gd name="adj2" fmla="val 7255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適性化職涯性向測驗</a:t>
            </a:r>
            <a:r>
              <a:rPr lang="zh-TW" altLang="en-US" sz="2400" dirty="0">
                <a:latin typeface="微軟正黑體" pitchFamily="34" charset="-120"/>
                <a:ea typeface="微軟正黑體" pitchFamily="34" charset="-120"/>
              </a:rPr>
              <a:t>（國中版）」。另外，學校亦可選用各出版社編製之標準化性向測驗，協助孩子瞭解個人優勢能力。</a:t>
            </a:r>
          </a:p>
        </p:txBody>
      </p:sp>
      <p:sp>
        <p:nvSpPr>
          <p:cNvPr id="7" name="文字方塊 6"/>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二、各項心理測驗▬性向測驗</a:t>
            </a:r>
            <a:r>
              <a:rPr lang="en-US" altLang="zh-TW" sz="4800" b="1" dirty="0" smtClean="0">
                <a:solidFill>
                  <a:srgbClr val="C00000"/>
                </a:solidFill>
                <a:latin typeface="微軟正黑體" panose="020B0604030504040204" pitchFamily="34" charset="-120"/>
                <a:ea typeface="微軟正黑體" panose="020B0604030504040204" pitchFamily="34" charset="-120"/>
              </a:rPr>
              <a:t>-2</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9" name="Picture 2"/>
          <p:cNvPicPr>
            <a:picLocks noChangeAspect="1" noChangeArrowheads="1"/>
          </p:cNvPicPr>
          <p:nvPr/>
        </p:nvPicPr>
        <p:blipFill>
          <a:blip r:embed="rId3"/>
          <a:srcRect/>
          <a:stretch>
            <a:fillRect/>
          </a:stretch>
        </p:blipFill>
        <p:spPr bwMode="auto">
          <a:xfrm>
            <a:off x="0" y="1484784"/>
            <a:ext cx="12192000" cy="5380062"/>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情境式職涯興趣測驗</a:t>
            </a:r>
            <a:r>
              <a:rPr lang="zh-TW" altLang="en-US" sz="2400" dirty="0">
                <a:latin typeface="微軟正黑體" pitchFamily="34" charset="-120"/>
                <a:ea typeface="微軟正黑體" pitchFamily="34" charset="-120"/>
              </a:rPr>
              <a:t>（國中版）」。另外，學校亦可選用各出版社編製之標準化興趣測驗，協助孩子瞭解個人對某種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
        <p:nvSpPr>
          <p:cNvPr id="6"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二、各項心理測驗▬性向測驗</a:t>
            </a:r>
            <a:r>
              <a:rPr lang="en-US" altLang="zh-TW" sz="4800" b="1" dirty="0" smtClean="0">
                <a:solidFill>
                  <a:srgbClr val="C00000"/>
                </a:solidFill>
                <a:latin typeface="微軟正黑體" panose="020B0604030504040204" pitchFamily="34" charset="-120"/>
                <a:ea typeface="微軟正黑體" panose="020B0604030504040204" pitchFamily="34" charset="-120"/>
              </a:rPr>
              <a:t>-2</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671531" y="1429933"/>
            <a:ext cx="9566720" cy="768359"/>
          </a:xfrm>
        </p:spPr>
        <p:txBody>
          <a:bodyPr>
            <a:normAutofit/>
          </a:bodyPr>
          <a:lstStyle/>
          <a:p>
            <a:pPr eaLnBrk="1" hangingPunct="1">
              <a:buFont typeface="Arial" pitchFamily="34" charset="0"/>
              <a:buNone/>
              <a:defRPr/>
            </a:pPr>
            <a:r>
              <a:rPr lang="zh-TW" altLang="en-US" sz="40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桃連區做好準備  迎向</a:t>
            </a:r>
            <a:r>
              <a:rPr lang="en-US" altLang="zh-TW" sz="40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12</a:t>
            </a:r>
            <a:r>
              <a:rPr lang="zh-TW" altLang="en-US" sz="40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695400" y="2260930"/>
            <a:ext cx="10958038" cy="4095421"/>
          </a:xfrm>
          <a:prstGeom prst="rect">
            <a:avLst/>
          </a:prstGeom>
          <a:noFill/>
          <a:ln>
            <a:noFill/>
          </a:ln>
        </p:spPr>
        <p:txBody>
          <a:bodyPr/>
          <a:lstStyle/>
          <a:p>
            <a:pPr eaLnBrk="1" hangingPunct="1">
              <a:spcBef>
                <a:spcPct val="20000"/>
              </a:spcBef>
              <a:defRPr/>
            </a:pPr>
            <a:r>
              <a:rPr lang="en-US" altLang="zh-TW" b="1" dirty="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a:t>
            </a:r>
            <a:r>
              <a:rPr kumimoji="0" lang="zh-TW" altLang="en-US"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率</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全國之先，從</a:t>
            </a:r>
            <a:r>
              <a:rPr kumimoji="0" lang="en-US" altLang="zh-TW"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102</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年度起，每年辦理試模擬測驗及</a:t>
            </a:r>
            <a:r>
              <a:rPr kumimoji="0" lang="zh-TW" altLang="en-US"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分發</a:t>
            </a:r>
            <a:endParaRPr kumimoji="0" lang="en-US" altLang="zh-TW"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eaLnBrk="1" hangingPunct="1">
              <a:spcBef>
                <a:spcPct val="20000"/>
              </a:spcBef>
              <a:defRPr/>
            </a:pPr>
            <a:r>
              <a:rPr kumimoji="0" lang="en-US" altLang="zh-TW"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kumimoji="0" lang="en-US" altLang="zh-TW"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kumimoji="0" lang="zh-TW" altLang="en-US"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作業</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p>
          <a:p>
            <a:pPr eaLnBrk="1" hangingPunct="1">
              <a:spcBef>
                <a:spcPct val="20000"/>
              </a:spcBef>
              <a:defRPr/>
            </a:pPr>
            <a:r>
              <a:rPr lang="en-US" altLang="zh-TW" b="1" dirty="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 </a:t>
            </a:r>
            <a:r>
              <a:rPr kumimoji="0" lang="en-US" altLang="zh-TW"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a:t>
            </a: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12</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月</a:t>
            </a: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20-21</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日</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辦理全市模擬測驗</a:t>
            </a:r>
            <a:r>
              <a:rPr kumimoji="0" lang="zh-TW" altLang="en-US"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kumimoji="0" lang="en-US" altLang="zh-TW"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a:t>
            </a: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月</a:t>
            </a: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6</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日</a:t>
            </a:r>
            <a:r>
              <a:rPr kumimoji="0" lang="zh-TW" altLang="en-US"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進行</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志願選填、</a:t>
            </a: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2/13</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模擬分發放榜。</a:t>
            </a:r>
          </a:p>
          <a:p>
            <a:pPr eaLnBrk="1" hangingPunct="1">
              <a:spcBef>
                <a:spcPct val="20000"/>
              </a:spcBef>
              <a:defRPr/>
            </a:pPr>
            <a:r>
              <a:rPr lang="en-US" altLang="zh-TW" b="1" dirty="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a:t>
            </a:r>
            <a:r>
              <a:rPr kumimoji="0" lang="zh-TW" altLang="en-US"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從</a:t>
            </a:r>
            <a:r>
              <a:rPr kumimoji="0" lang="en-US" altLang="zh-TW"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102</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年度起，每年辦理全市高中職博覽會，</a:t>
            </a: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a:t>
            </a: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3</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月</a:t>
            </a: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a:t>
            </a:r>
            <a:r>
              <a:rPr kumimoji="0" lang="zh-TW" altLang="en-US"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kumimoji="0" lang="en-US" altLang="zh-TW"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eaLnBrk="1" hangingPunct="1">
              <a:spcBef>
                <a:spcPct val="20000"/>
              </a:spcBef>
              <a:defRPr/>
            </a:pPr>
            <a:r>
              <a:rPr kumimoji="0" lang="en-US" altLang="zh-TW"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kumimoji="0" lang="en-US" altLang="zh-TW"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12</a:t>
            </a:r>
            <a:r>
              <a:rPr kumimoji="0" lang="zh-TW" altLang="en-US"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日</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繼續辦理；網路博覽會持續中。</a:t>
            </a:r>
            <a:endParaRPr kumimoji="0" lang="en-US" altLang="zh-TW" dirty="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eaLnBrk="1" hangingPunct="1">
              <a:spcBef>
                <a:spcPct val="20000"/>
              </a:spcBef>
              <a:defRPr/>
            </a:pPr>
            <a:r>
              <a:rPr lang="en-US" altLang="zh-TW" b="1" dirty="0">
                <a:effectLst>
                  <a:outerShdw blurRad="38100" dist="38100" dir="2700000" algn="tl">
                    <a:srgbClr val="C0C0C0"/>
                  </a:outerShdw>
                </a:effectLst>
                <a:latin typeface="Arial" panose="020B0604020202020204" pitchFamily="34" charset="0"/>
                <a:ea typeface="微軟正黑體" panose="020B0604030504040204" pitchFamily="34" charset="-120"/>
                <a:cs typeface="Arial" panose="020B0604020202020204" pitchFamily="34" charset="0"/>
              </a:rPr>
              <a:t>●</a:t>
            </a:r>
            <a:r>
              <a:rPr kumimoji="0" lang="zh-TW" altLang="en-US"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全員</a:t>
            </a:r>
            <a:r>
              <a:rPr kumimoji="0" lang="zh-TW" altLang="en-US"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進行適性輔導。</a:t>
            </a:r>
          </a:p>
        </p:txBody>
      </p:sp>
      <p:sp>
        <p:nvSpPr>
          <p:cNvPr id="7173" name="文字方塊 5"/>
          <p:cNvSpPr txBox="1">
            <a:spLocks noChangeArrowheads="1"/>
          </p:cNvSpPr>
          <p:nvPr/>
        </p:nvSpPr>
        <p:spPr bwMode="auto">
          <a:xfrm>
            <a:off x="695400" y="598936"/>
            <a:ext cx="6249987"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0066FF"/>
                </a:solidFill>
                <a:latin typeface="微軟正黑體" panose="020B0604030504040204" pitchFamily="34" charset="-120"/>
                <a:ea typeface="微軟正黑體" panose="020B0604030504040204" pitchFamily="34" charset="-120"/>
              </a:rPr>
              <a:t>一、適性入學的成果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7" name="Picture 3" descr="擷取_2015_03_12_21_58_50_891"/>
          <p:cNvPicPr>
            <a:picLocks noChangeAspect="1" noChangeArrowheads="1"/>
          </p:cNvPicPr>
          <p:nvPr/>
        </p:nvPicPr>
        <p:blipFill>
          <a:blip r:embed="rId3"/>
          <a:srcRect/>
          <a:stretch>
            <a:fillRect/>
          </a:stretch>
        </p:blipFill>
        <p:spPr bwMode="auto">
          <a:xfrm>
            <a:off x="-26362" y="-69408"/>
            <a:ext cx="12218362" cy="692740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5" name="Picture 3" descr="擷取_2015_03_12_21_59_05_460"/>
          <p:cNvPicPr>
            <a:picLocks noChangeAspect="1" noChangeArrowheads="1"/>
          </p:cNvPicPr>
          <p:nvPr/>
        </p:nvPicPr>
        <p:blipFill>
          <a:blip r:embed="rId3"/>
          <a:srcRect/>
          <a:stretch>
            <a:fillRect/>
          </a:stretch>
        </p:blipFill>
        <p:spPr bwMode="auto">
          <a:xfrm>
            <a:off x="-11164" y="2520"/>
            <a:ext cx="12203164" cy="688286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3" name="Picture 3" descr="擷取_2015_03_12_21_59_23_956"/>
          <p:cNvPicPr>
            <a:picLocks noChangeAspect="1" noChangeArrowheads="1"/>
          </p:cNvPicPr>
          <p:nvPr/>
        </p:nvPicPr>
        <p:blipFill>
          <a:blip r:embed="rId3"/>
          <a:srcRect/>
          <a:stretch>
            <a:fillRect/>
          </a:stretch>
        </p:blipFill>
        <p:spPr bwMode="auto">
          <a:xfrm>
            <a:off x="-19850" y="0"/>
            <a:ext cx="12192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1" name="Picture 3" descr="擷取_2015_03_12_21_59_57_301"/>
          <p:cNvPicPr>
            <a:picLocks noChangeAspect="1" noChangeArrowheads="1"/>
          </p:cNvPicPr>
          <p:nvPr/>
        </p:nvPicPr>
        <p:blipFill>
          <a:blip r:embed="rId3"/>
          <a:srcRect/>
          <a:stretch>
            <a:fillRect/>
          </a:stretch>
        </p:blipFill>
        <p:spPr bwMode="auto">
          <a:xfrm>
            <a:off x="-84786" y="0"/>
            <a:ext cx="12288549"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srcRect/>
          <a:stretch>
            <a:fillRect/>
          </a:stretch>
        </p:blipFill>
        <p:spPr bwMode="auto">
          <a:xfrm>
            <a:off x="-97234" y="1439328"/>
            <a:ext cx="4501709"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3774008" y="1478716"/>
            <a:ext cx="436598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826013" y="1580756"/>
            <a:ext cx="4365987" cy="5478322"/>
          </a:xfrm>
          <a:prstGeom prst="rect">
            <a:avLst/>
          </a:prstGeom>
          <a:noFill/>
          <a:ln w="9525">
            <a:noFill/>
            <a:miter lim="800000"/>
            <a:headEnd/>
            <a:tailEnd/>
          </a:ln>
        </p:spPr>
      </p:pic>
      <p:sp>
        <p:nvSpPr>
          <p:cNvPr id="9" name="橢圓形圖說文字 8"/>
          <p:cNvSpPr/>
          <p:nvPr/>
        </p:nvSpPr>
        <p:spPr bwMode="auto">
          <a:xfrm>
            <a:off x="3900553" y="2355550"/>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2729204" y="4605875"/>
            <a:ext cx="1060450" cy="1225550"/>
          </a:xfrm>
          <a:prstGeom prst="rect">
            <a:avLst/>
          </a:prstGeom>
          <a:noFill/>
          <a:ln w="9525">
            <a:noFill/>
            <a:miter lim="800000"/>
            <a:headEnd/>
            <a:tailEnd/>
          </a:ln>
        </p:spPr>
      </p:pic>
      <p:sp>
        <p:nvSpPr>
          <p:cNvPr id="8" name="橢圓形圖說文字 7"/>
          <p:cNvSpPr/>
          <p:nvPr/>
        </p:nvSpPr>
        <p:spPr bwMode="auto">
          <a:xfrm>
            <a:off x="7348069" y="1572116"/>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3568" y="1717594"/>
            <a:ext cx="1093788" cy="1350963"/>
          </a:xfrm>
          <a:prstGeom prst="rect">
            <a:avLst/>
          </a:prstGeom>
          <a:noFill/>
          <a:ln w="9525">
            <a:noFill/>
            <a:miter lim="800000"/>
            <a:headEnd/>
            <a:tailEnd/>
          </a:ln>
        </p:spPr>
      </p:pic>
      <p:sp>
        <p:nvSpPr>
          <p:cNvPr id="12" name="文字方塊 11"/>
          <p:cNvSpPr txBox="1"/>
          <p:nvPr/>
        </p:nvSpPr>
        <p:spPr>
          <a:xfrm>
            <a:off x="2975262" y="6113505"/>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
        <p:nvSpPr>
          <p:cNvPr id="11" name="文字方塊 10"/>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C00000"/>
                </a:solidFill>
                <a:latin typeface="微軟正黑體" panose="020B0604030504040204" pitchFamily="34" charset="-120"/>
                <a:ea typeface="微軟正黑體" panose="020B0604030504040204" pitchFamily="34" charset="-120"/>
              </a:rPr>
              <a:t>三、</a:t>
            </a:r>
            <a:r>
              <a:rPr lang="zh-TW" altLang="en-US" sz="4800" b="1" dirty="0">
                <a:solidFill>
                  <a:srgbClr val="C00000"/>
                </a:solidFill>
                <a:latin typeface="微軟正黑體" panose="020B0604030504040204" pitchFamily="34" charset="-120"/>
                <a:ea typeface="微軟正黑體" panose="020B0604030504040204" pitchFamily="34" charset="-120"/>
              </a:rPr>
              <a:t>學習成果及特殊表現▬我的學習表現</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30000"/>
                    </a14:imgEffect>
                  </a14:imgLayer>
                </a14:imgProps>
              </a:ext>
            </a:extLst>
          </a:blip>
          <a:srcRect l="7827" t="843" r="8682"/>
          <a:stretch/>
        </p:blipFill>
        <p:spPr bwMode="auto">
          <a:xfrm>
            <a:off x="2423592" y="18638"/>
            <a:ext cx="7408947" cy="6839361"/>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文字方塊 46"/>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四</a:t>
            </a:r>
            <a:r>
              <a:rPr lang="zh-TW" altLang="en-US" sz="4800" b="1" dirty="0" smtClean="0">
                <a:solidFill>
                  <a:srgbClr val="C00000"/>
                </a:solidFill>
                <a:latin typeface="微軟正黑體" panose="020B0604030504040204" pitchFamily="34" charset="-120"/>
                <a:ea typeface="微軟正黑體" panose="020B0604030504040204" pitchFamily="34" charset="-120"/>
              </a:rPr>
              <a:t>、生涯職業試探活動</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
        <p:nvSpPr>
          <p:cNvPr id="56" name="內容版面配置區 18"/>
          <p:cNvSpPr>
            <a:spLocks noGrp="1"/>
          </p:cNvSpPr>
          <p:nvPr>
            <p:ph idx="4294967295"/>
          </p:nvPr>
        </p:nvSpPr>
        <p:spPr>
          <a:xfrm>
            <a:off x="1956594" y="1501370"/>
            <a:ext cx="8135938" cy="576263"/>
          </a:xfrm>
        </p:spPr>
        <p:txBody>
          <a:bodyPr>
            <a:noAutofit/>
          </a:bodyPr>
          <a:lstStyle/>
          <a:p>
            <a:pPr marL="273050" indent="-273050">
              <a:defRPr/>
            </a:pPr>
            <a:r>
              <a:rPr lang="zh-TW" altLang="en-US" sz="3600" b="1" dirty="0">
                <a:latin typeface="微軟正黑體" panose="020B0604030504040204" pitchFamily="34" charset="-120"/>
                <a:ea typeface="微軟正黑體" panose="020B0604030504040204" pitchFamily="34" charset="-120"/>
              </a:rPr>
              <a:t>桃連</a:t>
            </a:r>
            <a:r>
              <a:rPr lang="zh-TW" altLang="en-US" sz="3600" b="1" dirty="0" smtClean="0">
                <a:latin typeface="微軟正黑體" panose="020B0604030504040204" pitchFamily="34" charset="-120"/>
                <a:ea typeface="微軟正黑體" panose="020B0604030504040204" pitchFamily="34" charset="-120"/>
              </a:rPr>
              <a:t>區共</a:t>
            </a:r>
            <a:r>
              <a:rPr lang="en-US" altLang="zh-TW" sz="3600" b="1" dirty="0">
                <a:latin typeface="微軟正黑體" panose="020B0604030504040204" pitchFamily="34" charset="-120"/>
                <a:ea typeface="微軟正黑體" panose="020B0604030504040204" pitchFamily="34" charset="-120"/>
              </a:rPr>
              <a:t>12</a:t>
            </a:r>
            <a:r>
              <a:rPr lang="zh-TW" altLang="en-US" sz="3600" b="1" dirty="0">
                <a:latin typeface="微軟正黑體" panose="020B0604030504040204" pitchFamily="34" charset="-120"/>
                <a:ea typeface="微軟正黑體" panose="020B0604030504040204" pitchFamily="34" charset="-120"/>
              </a:rPr>
              <a:t>群，</a:t>
            </a:r>
            <a:r>
              <a:rPr lang="en-US" altLang="zh-TW" sz="3600" b="1" dirty="0">
                <a:latin typeface="微軟正黑體" panose="020B0604030504040204" pitchFamily="34" charset="-120"/>
                <a:ea typeface="微軟正黑體" panose="020B0604030504040204" pitchFamily="34" charset="-120"/>
              </a:rPr>
              <a:t>23</a:t>
            </a:r>
            <a:r>
              <a:rPr lang="zh-TW" altLang="en-US" sz="3600" b="1" dirty="0">
                <a:latin typeface="微軟正黑體" panose="020B0604030504040204" pitchFamily="34" charset="-120"/>
                <a:ea typeface="微軟正黑體" panose="020B0604030504040204" pitchFamily="34" charset="-120"/>
              </a:rPr>
              <a:t>校 </a:t>
            </a:r>
            <a:r>
              <a:rPr lang="en-US" altLang="zh-TW" sz="3600" b="1" dirty="0">
                <a:latin typeface="微軟正黑體" panose="020B0604030504040204" pitchFamily="34" charset="-120"/>
                <a:ea typeface="微軟正黑體" panose="020B0604030504040204" pitchFamily="34" charset="-120"/>
              </a:rPr>
              <a:t>40</a:t>
            </a:r>
            <a:r>
              <a:rPr lang="zh-TW" altLang="en-US" sz="3600" b="1" dirty="0">
                <a:latin typeface="微軟正黑體" panose="020B0604030504040204" pitchFamily="34" charset="-120"/>
                <a:ea typeface="微軟正黑體" panose="020B0604030504040204" pitchFamily="34" charset="-120"/>
              </a:rPr>
              <a:t>科</a:t>
            </a:r>
          </a:p>
        </p:txBody>
      </p:sp>
      <p:sp>
        <p:nvSpPr>
          <p:cNvPr id="57" name="六邊形 56"/>
          <p:cNvSpPr/>
          <p:nvPr/>
        </p:nvSpPr>
        <p:spPr>
          <a:xfrm>
            <a:off x="3359150" y="2349501"/>
            <a:ext cx="1441450"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機械群</a:t>
            </a:r>
          </a:p>
        </p:txBody>
      </p:sp>
      <p:sp>
        <p:nvSpPr>
          <p:cNvPr id="58" name="六邊形 57"/>
          <p:cNvSpPr/>
          <p:nvPr/>
        </p:nvSpPr>
        <p:spPr>
          <a:xfrm>
            <a:off x="3359150" y="3644901"/>
            <a:ext cx="1441450"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動力機械群</a:t>
            </a:r>
          </a:p>
        </p:txBody>
      </p:sp>
      <p:sp>
        <p:nvSpPr>
          <p:cNvPr id="59" name="六邊形 58"/>
          <p:cNvSpPr/>
          <p:nvPr/>
        </p:nvSpPr>
        <p:spPr>
          <a:xfrm>
            <a:off x="4583113" y="2997201"/>
            <a:ext cx="1441450"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電機電子群</a:t>
            </a:r>
          </a:p>
        </p:txBody>
      </p:sp>
      <p:sp>
        <p:nvSpPr>
          <p:cNvPr id="60" name="六邊形 59"/>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土木與建築群</a:t>
            </a:r>
          </a:p>
        </p:txBody>
      </p:sp>
      <p:sp>
        <p:nvSpPr>
          <p:cNvPr id="61" name="六邊形 60"/>
          <p:cNvSpPr/>
          <p:nvPr/>
        </p:nvSpPr>
        <p:spPr>
          <a:xfrm>
            <a:off x="5808663" y="2349501"/>
            <a:ext cx="1439862"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化工群</a:t>
            </a:r>
          </a:p>
        </p:txBody>
      </p:sp>
      <p:sp>
        <p:nvSpPr>
          <p:cNvPr id="62" name="六邊形 61"/>
          <p:cNvSpPr/>
          <p:nvPr/>
        </p:nvSpPr>
        <p:spPr>
          <a:xfrm>
            <a:off x="7032626" y="2997201"/>
            <a:ext cx="1439863"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外語群</a:t>
            </a:r>
          </a:p>
        </p:txBody>
      </p:sp>
      <p:sp>
        <p:nvSpPr>
          <p:cNvPr id="63" name="六邊形 62"/>
          <p:cNvSpPr/>
          <p:nvPr/>
        </p:nvSpPr>
        <p:spPr>
          <a:xfrm>
            <a:off x="5808663" y="3644901"/>
            <a:ext cx="1439862"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餐旅群</a:t>
            </a:r>
          </a:p>
        </p:txBody>
      </p:sp>
      <p:sp>
        <p:nvSpPr>
          <p:cNvPr id="64" name="六邊形 63"/>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海事群</a:t>
            </a:r>
          </a:p>
        </p:txBody>
      </p:sp>
      <p:sp>
        <p:nvSpPr>
          <p:cNvPr id="65" name="六邊形 64"/>
          <p:cNvSpPr/>
          <p:nvPr/>
        </p:nvSpPr>
        <p:spPr>
          <a:xfrm>
            <a:off x="7032626" y="4292601"/>
            <a:ext cx="1439863"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農業群</a:t>
            </a:r>
          </a:p>
        </p:txBody>
      </p:sp>
      <p:sp>
        <p:nvSpPr>
          <p:cNvPr id="66" name="六邊形 65"/>
          <p:cNvSpPr/>
          <p:nvPr/>
        </p:nvSpPr>
        <p:spPr>
          <a:xfrm>
            <a:off x="8256588" y="3644901"/>
            <a:ext cx="1439862"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家政群</a:t>
            </a:r>
          </a:p>
        </p:txBody>
      </p:sp>
      <p:sp>
        <p:nvSpPr>
          <p:cNvPr id="67" name="六邊形 66"/>
          <p:cNvSpPr/>
          <p:nvPr/>
        </p:nvSpPr>
        <p:spPr>
          <a:xfrm>
            <a:off x="8256588" y="4941888"/>
            <a:ext cx="1439862" cy="122396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食品群</a:t>
            </a:r>
          </a:p>
        </p:txBody>
      </p:sp>
      <p:sp>
        <p:nvSpPr>
          <p:cNvPr id="68" name="六邊形 67"/>
          <p:cNvSpPr/>
          <p:nvPr/>
        </p:nvSpPr>
        <p:spPr>
          <a:xfrm>
            <a:off x="8256588" y="2349501"/>
            <a:ext cx="1439862"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商業與管理群</a:t>
            </a:r>
          </a:p>
        </p:txBody>
      </p:sp>
      <p:sp>
        <p:nvSpPr>
          <p:cNvPr id="69" name="六邊形 68"/>
          <p:cNvSpPr/>
          <p:nvPr/>
        </p:nvSpPr>
        <p:spPr>
          <a:xfrm>
            <a:off x="2135188" y="2997201"/>
            <a:ext cx="1439862"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設計群</a:t>
            </a:r>
          </a:p>
        </p:txBody>
      </p:sp>
      <p:sp>
        <p:nvSpPr>
          <p:cNvPr id="70" name="六邊形 69"/>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水產群</a:t>
            </a:r>
          </a:p>
        </p:txBody>
      </p:sp>
      <p:sp>
        <p:nvSpPr>
          <p:cNvPr id="71" name="六邊形 70"/>
          <p:cNvSpPr/>
          <p:nvPr/>
        </p:nvSpPr>
        <p:spPr>
          <a:xfrm>
            <a:off x="2135188" y="4292601"/>
            <a:ext cx="1439862" cy="122396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藝術群</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文字方塊 46"/>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四</a:t>
            </a:r>
            <a:r>
              <a:rPr lang="zh-TW" altLang="en-US" sz="4800" b="1" dirty="0" smtClean="0">
                <a:solidFill>
                  <a:srgbClr val="C00000"/>
                </a:solidFill>
                <a:latin typeface="微軟正黑體" panose="020B0604030504040204" pitchFamily="34" charset="-120"/>
                <a:ea typeface="微軟正黑體" panose="020B0604030504040204" pitchFamily="34" charset="-120"/>
              </a:rPr>
              <a:t>、生涯職業試探活動</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
        <p:nvSpPr>
          <p:cNvPr id="56" name="內容版面配置區 18"/>
          <p:cNvSpPr>
            <a:spLocks noGrp="1"/>
          </p:cNvSpPr>
          <p:nvPr>
            <p:ph idx="4294967295"/>
          </p:nvPr>
        </p:nvSpPr>
        <p:spPr>
          <a:xfrm>
            <a:off x="1956594" y="1501370"/>
            <a:ext cx="8135938" cy="576263"/>
          </a:xfrm>
        </p:spPr>
        <p:txBody>
          <a:bodyPr>
            <a:noAutofit/>
          </a:bodyPr>
          <a:lstStyle/>
          <a:p>
            <a:pPr marL="273050" indent="-273050">
              <a:defRPr/>
            </a:pPr>
            <a:r>
              <a:rPr lang="zh-TW" altLang="en-US" sz="3600" b="1" dirty="0">
                <a:latin typeface="微軟正黑體" panose="020B0604030504040204" pitchFamily="34" charset="-120"/>
                <a:ea typeface="微軟正黑體" panose="020B0604030504040204" pitchFamily="34" charset="-120"/>
              </a:rPr>
              <a:t>桃連</a:t>
            </a:r>
            <a:r>
              <a:rPr lang="zh-TW" altLang="en-US" sz="3600" b="1" dirty="0" smtClean="0">
                <a:latin typeface="微軟正黑體" panose="020B0604030504040204" pitchFamily="34" charset="-120"/>
                <a:ea typeface="微軟正黑體" panose="020B0604030504040204" pitchFamily="34" charset="-120"/>
              </a:rPr>
              <a:t>區共</a:t>
            </a:r>
            <a:r>
              <a:rPr lang="en-US" altLang="zh-TW" sz="3600" b="1" dirty="0">
                <a:latin typeface="微軟正黑體" panose="020B0604030504040204" pitchFamily="34" charset="-120"/>
                <a:ea typeface="微軟正黑體" panose="020B0604030504040204" pitchFamily="34" charset="-120"/>
              </a:rPr>
              <a:t>12</a:t>
            </a:r>
            <a:r>
              <a:rPr lang="zh-TW" altLang="en-US" sz="3600" b="1" dirty="0">
                <a:latin typeface="微軟正黑體" panose="020B0604030504040204" pitchFamily="34" charset="-120"/>
                <a:ea typeface="微軟正黑體" panose="020B0604030504040204" pitchFamily="34" charset="-120"/>
              </a:rPr>
              <a:t>群，</a:t>
            </a:r>
            <a:r>
              <a:rPr lang="en-US" altLang="zh-TW" sz="3600" b="1" dirty="0">
                <a:latin typeface="微軟正黑體" panose="020B0604030504040204" pitchFamily="34" charset="-120"/>
                <a:ea typeface="微軟正黑體" panose="020B0604030504040204" pitchFamily="34" charset="-120"/>
              </a:rPr>
              <a:t>23</a:t>
            </a:r>
            <a:r>
              <a:rPr lang="zh-TW" altLang="en-US" sz="3600" b="1" dirty="0">
                <a:latin typeface="微軟正黑體" panose="020B0604030504040204" pitchFamily="34" charset="-120"/>
                <a:ea typeface="微軟正黑體" panose="020B0604030504040204" pitchFamily="34" charset="-120"/>
              </a:rPr>
              <a:t>校 </a:t>
            </a:r>
            <a:r>
              <a:rPr lang="en-US" altLang="zh-TW" sz="3600" b="1" dirty="0">
                <a:latin typeface="微軟正黑體" panose="020B0604030504040204" pitchFamily="34" charset="-120"/>
                <a:ea typeface="微軟正黑體" panose="020B0604030504040204" pitchFamily="34" charset="-120"/>
              </a:rPr>
              <a:t>40</a:t>
            </a:r>
            <a:r>
              <a:rPr lang="zh-TW" altLang="en-US" sz="3600" b="1" dirty="0">
                <a:latin typeface="微軟正黑體" panose="020B0604030504040204" pitchFamily="34" charset="-120"/>
                <a:ea typeface="微軟正黑體" panose="020B0604030504040204" pitchFamily="34" charset="-120"/>
              </a:rPr>
              <a:t>科</a:t>
            </a:r>
          </a:p>
        </p:txBody>
      </p:sp>
      <p:sp>
        <p:nvSpPr>
          <p:cNvPr id="57" name="六邊形 56"/>
          <p:cNvSpPr/>
          <p:nvPr/>
        </p:nvSpPr>
        <p:spPr>
          <a:xfrm>
            <a:off x="3359150" y="2349501"/>
            <a:ext cx="1441450"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機械群</a:t>
            </a:r>
          </a:p>
        </p:txBody>
      </p:sp>
      <p:sp>
        <p:nvSpPr>
          <p:cNvPr id="58" name="六邊形 57"/>
          <p:cNvSpPr/>
          <p:nvPr/>
        </p:nvSpPr>
        <p:spPr>
          <a:xfrm>
            <a:off x="3359150" y="3644901"/>
            <a:ext cx="1441450"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動力機械群</a:t>
            </a:r>
          </a:p>
        </p:txBody>
      </p:sp>
      <p:sp>
        <p:nvSpPr>
          <p:cNvPr id="59" name="六邊形 58"/>
          <p:cNvSpPr/>
          <p:nvPr/>
        </p:nvSpPr>
        <p:spPr>
          <a:xfrm>
            <a:off x="4583113" y="2997201"/>
            <a:ext cx="1441450"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電機電子群</a:t>
            </a:r>
          </a:p>
        </p:txBody>
      </p:sp>
      <p:sp>
        <p:nvSpPr>
          <p:cNvPr id="60" name="六邊形 59"/>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土木與建築群</a:t>
            </a:r>
          </a:p>
        </p:txBody>
      </p:sp>
      <p:sp>
        <p:nvSpPr>
          <p:cNvPr id="61" name="六邊形 60"/>
          <p:cNvSpPr/>
          <p:nvPr/>
        </p:nvSpPr>
        <p:spPr>
          <a:xfrm>
            <a:off x="5808663" y="2349501"/>
            <a:ext cx="1439862"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化工群</a:t>
            </a:r>
          </a:p>
        </p:txBody>
      </p:sp>
      <p:sp>
        <p:nvSpPr>
          <p:cNvPr id="62" name="六邊形 61"/>
          <p:cNvSpPr/>
          <p:nvPr/>
        </p:nvSpPr>
        <p:spPr>
          <a:xfrm>
            <a:off x="7032626" y="2997201"/>
            <a:ext cx="1439863"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外語群</a:t>
            </a:r>
          </a:p>
        </p:txBody>
      </p:sp>
      <p:sp>
        <p:nvSpPr>
          <p:cNvPr id="63" name="六邊形 62"/>
          <p:cNvSpPr/>
          <p:nvPr/>
        </p:nvSpPr>
        <p:spPr>
          <a:xfrm>
            <a:off x="5808663" y="3644901"/>
            <a:ext cx="1439862"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餐旅群</a:t>
            </a:r>
          </a:p>
        </p:txBody>
      </p:sp>
      <p:sp>
        <p:nvSpPr>
          <p:cNvPr id="64" name="六邊形 63"/>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海事群</a:t>
            </a:r>
          </a:p>
        </p:txBody>
      </p:sp>
      <p:sp>
        <p:nvSpPr>
          <p:cNvPr id="65" name="六邊形 64"/>
          <p:cNvSpPr/>
          <p:nvPr/>
        </p:nvSpPr>
        <p:spPr>
          <a:xfrm>
            <a:off x="7032626" y="4292601"/>
            <a:ext cx="1439863"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農業群</a:t>
            </a:r>
          </a:p>
        </p:txBody>
      </p:sp>
      <p:sp>
        <p:nvSpPr>
          <p:cNvPr id="66" name="六邊形 65"/>
          <p:cNvSpPr/>
          <p:nvPr/>
        </p:nvSpPr>
        <p:spPr>
          <a:xfrm>
            <a:off x="8256588" y="3644901"/>
            <a:ext cx="1439862"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家政群</a:t>
            </a:r>
          </a:p>
        </p:txBody>
      </p:sp>
      <p:sp>
        <p:nvSpPr>
          <p:cNvPr id="67" name="六邊形 66"/>
          <p:cNvSpPr/>
          <p:nvPr/>
        </p:nvSpPr>
        <p:spPr>
          <a:xfrm>
            <a:off x="8256588" y="4941888"/>
            <a:ext cx="1439862" cy="1223962"/>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食品群</a:t>
            </a:r>
          </a:p>
        </p:txBody>
      </p:sp>
      <p:sp>
        <p:nvSpPr>
          <p:cNvPr id="68" name="六邊形 67"/>
          <p:cNvSpPr/>
          <p:nvPr/>
        </p:nvSpPr>
        <p:spPr>
          <a:xfrm>
            <a:off x="8256588" y="2349501"/>
            <a:ext cx="1439862"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商業與管理群</a:t>
            </a:r>
          </a:p>
        </p:txBody>
      </p:sp>
      <p:sp>
        <p:nvSpPr>
          <p:cNvPr id="69" name="六邊形 68"/>
          <p:cNvSpPr/>
          <p:nvPr/>
        </p:nvSpPr>
        <p:spPr>
          <a:xfrm>
            <a:off x="2135188" y="2997201"/>
            <a:ext cx="1439862"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設計群</a:t>
            </a:r>
          </a:p>
        </p:txBody>
      </p:sp>
      <p:sp>
        <p:nvSpPr>
          <p:cNvPr id="70" name="六邊形 69"/>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水產群</a:t>
            </a:r>
          </a:p>
        </p:txBody>
      </p:sp>
      <p:sp>
        <p:nvSpPr>
          <p:cNvPr id="71" name="六邊形 70"/>
          <p:cNvSpPr/>
          <p:nvPr/>
        </p:nvSpPr>
        <p:spPr>
          <a:xfrm>
            <a:off x="2135188" y="4292601"/>
            <a:ext cx="1439862" cy="1223963"/>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100" b="1" dirty="0">
                <a:solidFill>
                  <a:srgbClr val="000000"/>
                </a:solidFill>
                <a:latin typeface="微軟正黑體" panose="020B0604030504040204" pitchFamily="34" charset="-120"/>
                <a:ea typeface="微軟正黑體" panose="020B0604030504040204" pitchFamily="34" charset="-120"/>
              </a:rPr>
              <a:t>藝術群</a:t>
            </a:r>
          </a:p>
        </p:txBody>
      </p:sp>
    </p:spTree>
    <p:extLst>
      <p:ext uri="{BB962C8B-B14F-4D97-AF65-F5344CB8AC3E}">
        <p14:creationId xmlns:p14="http://schemas.microsoft.com/office/powerpoint/2010/main" val="3442447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hlinkClick r:id="rId3" action="ppaction://hlinkfile"/>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4"/>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5"/>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dirty="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400" b="1" dirty="0">
                  <a:latin typeface="微軟正黑體" pitchFamily="34" charset="-120"/>
                  <a:ea typeface="微軟正黑體" pitchFamily="34" charset="-120"/>
                </a:endParaRPr>
              </a:p>
              <a:p>
                <a:pPr algn="ctr" eaLnBrk="1" hangingPunct="1">
                  <a:defRPr/>
                </a:pPr>
                <a:endParaRPr lang="en-US" altLang="zh-TW" sz="1400" b="1" dirty="0">
                  <a:latin typeface="微軟正黑體" pitchFamily="34" charset="-120"/>
                  <a:ea typeface="微軟正黑體" pitchFamily="34" charset="-120"/>
                </a:endParaRPr>
              </a:p>
              <a:p>
                <a:pPr algn="ctr" eaLnBrk="1" hangingPunct="1">
                  <a:defRPr/>
                </a:pPr>
                <a:endParaRPr lang="en-US" altLang="zh-TW" sz="1400" b="1" dirty="0">
                  <a:latin typeface="微軟正黑體" pitchFamily="34" charset="-120"/>
                  <a:ea typeface="微軟正黑體" pitchFamily="34" charset="-120"/>
                </a:endParaRPr>
              </a:p>
              <a:p>
                <a:pPr algn="ctr" eaLnBrk="1" hangingPunct="1">
                  <a:defRPr/>
                </a:pPr>
                <a:endParaRPr lang="en-US" altLang="zh-TW" sz="1400" b="1" dirty="0">
                  <a:latin typeface="微軟正黑體" pitchFamily="34" charset="-120"/>
                  <a:ea typeface="微軟正黑體" pitchFamily="34" charset="-120"/>
                </a:endParaRPr>
              </a:p>
              <a:p>
                <a:pPr algn="ctr" eaLnBrk="1" hangingPunct="1">
                  <a:defRPr/>
                </a:pPr>
                <a:r>
                  <a:rPr lang="zh-TW" altLang="en-US" sz="1400" b="1" dirty="0">
                    <a:latin typeface="微軟正黑體" pitchFamily="34" charset="-120"/>
                    <a:ea typeface="微軟正黑體" pitchFamily="34" charset="-120"/>
                  </a:rPr>
                  <a:t>（博士班）</a:t>
                </a:r>
                <a:endParaRPr lang="en-US" altLang="zh-TW" sz="1400" b="1" dirty="0">
                  <a:latin typeface="微軟正黑體" pitchFamily="34" charset="-120"/>
                  <a:ea typeface="微軟正黑體" pitchFamily="34" charset="-120"/>
                </a:endParaRPr>
              </a:p>
              <a:p>
                <a:pPr algn="ctr" eaLnBrk="1" hangingPunct="1">
                  <a:defRPr/>
                </a:pPr>
                <a:r>
                  <a:rPr lang="zh-TW" altLang="en-US" sz="1400" b="1" dirty="0">
                    <a:latin typeface="微軟正黑體" pitchFamily="34" charset="-120"/>
                    <a:ea typeface="微軟正黑體" pitchFamily="34" charset="-120"/>
                  </a:rPr>
                  <a:t>（碩士班）</a:t>
                </a:r>
                <a:endParaRPr lang="en-US" altLang="zh-TW" sz="1400" b="1" dirty="0">
                  <a:latin typeface="微軟正黑體" pitchFamily="34" charset="-120"/>
                  <a:ea typeface="微軟正黑體" pitchFamily="34" charset="-120"/>
                </a:endParaRPr>
              </a:p>
              <a:p>
                <a:pPr algn="ctr" eaLnBrk="1" hangingPunct="1">
                  <a:defRPr/>
                </a:pPr>
                <a:endParaRPr lang="en-US" altLang="zh-TW" sz="1400" b="1" dirty="0">
                  <a:latin typeface="微軟正黑體" pitchFamily="34" charset="-120"/>
                  <a:ea typeface="微軟正黑體" pitchFamily="34" charset="-120"/>
                </a:endParaRPr>
              </a:p>
              <a:p>
                <a:pPr algn="ctr" eaLnBrk="1" hangingPunct="1">
                  <a:defRPr/>
                </a:pPr>
                <a:r>
                  <a:rPr lang="zh-TW" altLang="en-US" sz="1400" b="1" dirty="0">
                    <a:latin typeface="微軟正黑體" pitchFamily="34" charset="-120"/>
                    <a:ea typeface="微軟正黑體" pitchFamily="34" charset="-120"/>
                  </a:rPr>
                  <a:t>科技大學</a:t>
                </a:r>
                <a:endParaRPr lang="en-US" altLang="zh-TW" sz="1400" b="1" dirty="0">
                  <a:latin typeface="微軟正黑體" pitchFamily="34" charset="-120"/>
                  <a:ea typeface="微軟正黑體" pitchFamily="34" charset="-120"/>
                </a:endParaRPr>
              </a:p>
              <a:p>
                <a:pPr algn="ctr" eaLnBrk="1" hangingPunct="1">
                  <a:defRPr/>
                </a:pPr>
                <a:r>
                  <a:rPr lang="zh-TW" altLang="en-US" sz="1400" b="1" dirty="0">
                    <a:latin typeface="微軟正黑體" pitchFamily="34" charset="-120"/>
                    <a:ea typeface="微軟正黑體" pitchFamily="34" charset="-120"/>
                  </a:rPr>
                  <a:t>技術學院</a:t>
                </a:r>
                <a:endParaRPr lang="en-US" altLang="zh-TW" sz="1400" b="1" dirty="0">
                  <a:latin typeface="微軟正黑體" pitchFamily="34" charset="-120"/>
                  <a:ea typeface="微軟正黑體" pitchFamily="34" charset="-120"/>
                </a:endParaRPr>
              </a:p>
              <a:p>
                <a:pPr algn="ctr" eaLnBrk="1" hangingPunct="1">
                  <a:defRPr/>
                </a:pPr>
                <a:r>
                  <a:rPr lang="zh-TW" altLang="en-US" sz="1400" b="1" dirty="0">
                    <a:latin typeface="微軟正黑體" pitchFamily="34" charset="-120"/>
                    <a:ea typeface="微軟正黑體" pitchFamily="34" charset="-120"/>
                  </a:rPr>
                  <a:t>一般大學</a:t>
                </a:r>
                <a:endParaRPr lang="en-US" altLang="zh-TW" sz="1400" b="1" dirty="0">
                  <a:latin typeface="微軟正黑體" pitchFamily="34" charset="-120"/>
                  <a:ea typeface="微軟正黑體" pitchFamily="34" charset="-120"/>
                </a:endParaRPr>
              </a:p>
              <a:p>
                <a:pPr algn="ctr" eaLnBrk="1" hangingPunct="1">
                  <a:defRPr/>
                </a:pPr>
                <a:endParaRPr lang="zh-TW" altLang="en-US" sz="1600" b="1"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8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一般大學</a:t>
                </a:r>
                <a:endParaRPr lang="en-US" altLang="zh-TW" sz="14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科技大學</a:t>
                </a:r>
                <a:endParaRPr lang="en-US" altLang="zh-TW" sz="14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技術學院</a:t>
                </a:r>
                <a:endParaRPr lang="en-US" altLang="zh-TW" sz="14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軍警學校</a:t>
                </a:r>
                <a:endParaRPr lang="en-US" altLang="zh-TW" sz="1400" b="1">
                  <a:latin typeface="微軟正黑體" pitchFamily="34" charset="-120"/>
                  <a:ea typeface="微軟正黑體" pitchFamily="34" charset="-120"/>
                </a:endParaRPr>
              </a:p>
              <a:p>
                <a:pPr eaLnBrk="1" hangingPunct="1"/>
                <a:endParaRPr lang="zh-TW" altLang="en-US" sz="1800" b="1">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4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科技大學</a:t>
                </a:r>
                <a:endParaRPr lang="en-US" altLang="zh-TW" sz="14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技術學院</a:t>
                </a:r>
                <a:endParaRPr lang="en-US" altLang="zh-TW" sz="14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二專</a:t>
                </a:r>
                <a:endParaRPr lang="en-US" altLang="zh-TW" sz="14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一般大學</a:t>
                </a:r>
                <a:endParaRPr lang="en-US" altLang="zh-TW" sz="1400" b="1">
                  <a:latin typeface="微軟正黑體" pitchFamily="34" charset="-120"/>
                  <a:ea typeface="微軟正黑體" pitchFamily="34" charset="-120"/>
                </a:endParaRPr>
              </a:p>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400" b="1" dirty="0">
                    <a:latin typeface="微軟正黑體" pitchFamily="34" charset="-120"/>
                    <a:ea typeface="微軟正黑體" pitchFamily="34" charset="-120"/>
                  </a:rPr>
                  <a:t>-</a:t>
                </a:r>
                <a:r>
                  <a:rPr lang="zh-TW" altLang="en-US" sz="1400" b="1" dirty="0">
                    <a:latin typeface="微軟正黑體" pitchFamily="34" charset="-120"/>
                    <a:ea typeface="微軟正黑體" pitchFamily="34" charset="-120"/>
                  </a:rPr>
                  <a:t>普通高中</a:t>
                </a:r>
                <a:endParaRPr lang="en-US" altLang="zh-TW" sz="1400" b="1" dirty="0">
                  <a:latin typeface="微軟正黑體" pitchFamily="34" charset="-120"/>
                  <a:ea typeface="微軟正黑體" pitchFamily="34" charset="-120"/>
                </a:endParaRPr>
              </a:p>
              <a:p>
                <a:pPr algn="ctr" eaLnBrk="1" hangingPunct="1">
                  <a:defRPr/>
                </a:pPr>
                <a:r>
                  <a:rPr lang="en-US" altLang="zh-TW" sz="1400" b="1" dirty="0">
                    <a:latin typeface="微軟正黑體" pitchFamily="34" charset="-120"/>
                    <a:ea typeface="微軟正黑體" pitchFamily="34" charset="-120"/>
                  </a:rPr>
                  <a:t>-</a:t>
                </a:r>
                <a:r>
                  <a:rPr lang="zh-TW" altLang="en-US" sz="1400" b="1" dirty="0">
                    <a:latin typeface="微軟正黑體" pitchFamily="34" charset="-120"/>
                    <a:ea typeface="微軟正黑體" pitchFamily="34" charset="-120"/>
                  </a:rPr>
                  <a:t>綜合高中</a:t>
                </a:r>
                <a:endParaRPr lang="en-US" altLang="zh-TW" sz="1400" b="1" dirty="0">
                  <a:latin typeface="微軟正黑體" pitchFamily="34" charset="-120"/>
                  <a:ea typeface="微軟正黑體" pitchFamily="34" charset="-120"/>
                </a:endParaRPr>
              </a:p>
              <a:p>
                <a:pPr algn="ctr" eaLnBrk="1" hangingPunct="1">
                  <a:defRPr/>
                </a:pPr>
                <a:r>
                  <a:rPr lang="zh-TW" altLang="en-US" sz="1400" b="1" dirty="0">
                    <a:latin typeface="微軟正黑體" pitchFamily="34" charset="-120"/>
                    <a:ea typeface="微軟正黑體" pitchFamily="34" charset="-120"/>
                  </a:rPr>
                  <a:t>（學術學程）</a:t>
                </a:r>
                <a:endParaRPr lang="en-US" altLang="zh-TW" sz="1400" b="1" dirty="0">
                  <a:latin typeface="微軟正黑體" pitchFamily="34" charset="-120"/>
                  <a:ea typeface="微軟正黑體" pitchFamily="34" charset="-120"/>
                </a:endParaRPr>
              </a:p>
              <a:p>
                <a:pPr algn="ctr" eaLnBrk="1" hangingPunct="1">
                  <a:defRPr/>
                </a:pPr>
                <a:r>
                  <a:rPr lang="en-US" altLang="zh-TW" sz="1400" b="1" dirty="0">
                    <a:latin typeface="微軟正黑體" pitchFamily="34" charset="-120"/>
                    <a:ea typeface="微軟正黑體" pitchFamily="34" charset="-120"/>
                  </a:rPr>
                  <a:t>-</a:t>
                </a:r>
                <a:r>
                  <a:rPr lang="zh-TW" altLang="en-US" sz="1400" b="1" dirty="0">
                    <a:latin typeface="微軟正黑體" pitchFamily="34" charset="-120"/>
                    <a:ea typeface="微軟正黑體" pitchFamily="34" charset="-120"/>
                  </a:rPr>
                  <a:t>單科高中</a:t>
                </a:r>
                <a:endParaRPr lang="en-US" altLang="zh-TW" sz="1400" b="1" dirty="0">
                  <a:latin typeface="微軟正黑體" pitchFamily="34" charset="-120"/>
                  <a:ea typeface="微軟正黑體" pitchFamily="34" charset="-120"/>
                </a:endParaRPr>
              </a:p>
              <a:p>
                <a:pPr algn="ctr" eaLnBrk="1" hangingPunct="1">
                  <a:defRPr/>
                </a:pPr>
                <a:r>
                  <a:rPr lang="en-US" altLang="zh-TW" sz="1400" b="1" dirty="0">
                    <a:latin typeface="微軟正黑體" pitchFamily="34" charset="-120"/>
                    <a:ea typeface="微軟正黑體" pitchFamily="34" charset="-120"/>
                  </a:rPr>
                  <a:t>-</a:t>
                </a:r>
                <a:r>
                  <a:rPr lang="zh-TW" altLang="en-US" sz="1400" b="1" dirty="0">
                    <a:latin typeface="微軟正黑體" pitchFamily="34" charset="-120"/>
                    <a:ea typeface="微軟正黑體" pitchFamily="34" charset="-120"/>
                  </a:rPr>
                  <a:t>實驗高中</a:t>
                </a:r>
                <a:endParaRPr lang="en-US" altLang="zh-TW" sz="1400" b="1" dirty="0">
                  <a:latin typeface="微軟正黑體" pitchFamily="34" charset="-120"/>
                  <a:ea typeface="微軟正黑體" pitchFamily="34" charset="-120"/>
                </a:endParaRPr>
              </a:p>
              <a:p>
                <a:pPr eaLnBrk="1" hangingPunct="1">
                  <a:defRPr/>
                </a:pPr>
                <a:endParaRPr lang="zh-TW" altLang="en-US" sz="1800" b="1"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國中畢業</a:t>
                </a:r>
                <a:endParaRPr lang="en-US" altLang="zh-TW" sz="1400" b="1">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200" b="1">
                    <a:latin typeface="微軟正黑體" pitchFamily="34" charset="-120"/>
                    <a:ea typeface="微軟正黑體" pitchFamily="34" charset="-120"/>
                  </a:rPr>
                  <a:t>-</a:t>
                </a:r>
                <a:r>
                  <a:rPr lang="zh-TW" altLang="en-US" sz="1200" b="1">
                    <a:latin typeface="微軟正黑體" pitchFamily="34" charset="-120"/>
                    <a:ea typeface="微軟正黑體" pitchFamily="34" charset="-120"/>
                  </a:rPr>
                  <a:t>高職</a:t>
                </a:r>
                <a:endParaRPr lang="en-US" altLang="zh-TW" sz="1200" b="1">
                  <a:latin typeface="微軟正黑體" pitchFamily="34" charset="-120"/>
                  <a:ea typeface="微軟正黑體" pitchFamily="34" charset="-120"/>
                </a:endParaRPr>
              </a:p>
              <a:p>
                <a:pPr eaLnBrk="1" hangingPunct="1">
                  <a:defRPr/>
                </a:pPr>
                <a:r>
                  <a:rPr lang="en-US" altLang="zh-TW" sz="1200" b="1">
                    <a:latin typeface="微軟正黑體" pitchFamily="34" charset="-120"/>
                    <a:ea typeface="微軟正黑體" pitchFamily="34" charset="-120"/>
                  </a:rPr>
                  <a:t>-</a:t>
                </a:r>
                <a:r>
                  <a:rPr lang="zh-TW" altLang="en-US" sz="1200" b="1">
                    <a:latin typeface="微軟正黑體" pitchFamily="34" charset="-120"/>
                    <a:ea typeface="微軟正黑體" pitchFamily="34" charset="-120"/>
                  </a:rPr>
                  <a:t>五專</a:t>
                </a:r>
                <a:endParaRPr lang="en-US" altLang="zh-TW" sz="1200" b="1">
                  <a:latin typeface="微軟正黑體" pitchFamily="34" charset="-120"/>
                  <a:ea typeface="微軟正黑體" pitchFamily="34" charset="-120"/>
                </a:endParaRPr>
              </a:p>
              <a:p>
                <a:pPr eaLnBrk="1" hangingPunct="1">
                  <a:defRPr/>
                </a:pPr>
                <a:r>
                  <a:rPr lang="en-US" altLang="zh-TW" sz="1200" b="1">
                    <a:latin typeface="微軟正黑體" pitchFamily="34" charset="-120"/>
                    <a:ea typeface="微軟正黑體" pitchFamily="34" charset="-120"/>
                  </a:rPr>
                  <a:t>-</a:t>
                </a:r>
                <a:r>
                  <a:rPr lang="zh-TW" altLang="en-US" sz="1200" b="1">
                    <a:latin typeface="微軟正黑體" pitchFamily="34" charset="-120"/>
                    <a:ea typeface="微軟正黑體" pitchFamily="34" charset="-120"/>
                  </a:rPr>
                  <a:t>綜合高中</a:t>
                </a:r>
                <a:endParaRPr lang="en-US" altLang="zh-TW" sz="1200" b="1">
                  <a:latin typeface="微軟正黑體" pitchFamily="34" charset="-120"/>
                  <a:ea typeface="微軟正黑體" pitchFamily="34" charset="-120"/>
                </a:endParaRPr>
              </a:p>
              <a:p>
                <a:pPr eaLnBrk="1" hangingPunct="1">
                  <a:defRPr/>
                </a:pPr>
                <a:r>
                  <a:rPr lang="zh-TW" altLang="en-US" sz="1200" b="1">
                    <a:latin typeface="微軟正黑體" pitchFamily="34" charset="-120"/>
                    <a:ea typeface="微軟正黑體" pitchFamily="34" charset="-120"/>
                  </a:rPr>
                  <a:t>（專門學程）</a:t>
                </a:r>
                <a:endParaRPr lang="en-US" altLang="zh-TW" sz="1200" b="1">
                  <a:latin typeface="微軟正黑體" pitchFamily="34" charset="-120"/>
                  <a:ea typeface="微軟正黑體" pitchFamily="34" charset="-120"/>
                </a:endParaRPr>
              </a:p>
              <a:p>
                <a:pPr eaLnBrk="1" hangingPunct="1">
                  <a:defRPr/>
                </a:pPr>
                <a:r>
                  <a:rPr lang="en-US" altLang="zh-TW" sz="1200" b="1">
                    <a:latin typeface="微軟正黑體" pitchFamily="34" charset="-120"/>
                    <a:ea typeface="微軟正黑體" pitchFamily="34" charset="-120"/>
                  </a:rPr>
                  <a:t>-</a:t>
                </a:r>
                <a:r>
                  <a:rPr lang="zh-TW" altLang="en-US" sz="1200" b="1">
                    <a:latin typeface="微軟正黑體" pitchFamily="34" charset="-120"/>
                    <a:ea typeface="微軟正黑體" pitchFamily="34" charset="-120"/>
                  </a:rPr>
                  <a:t>實用技能學程</a:t>
                </a:r>
                <a:endParaRPr lang="en-US" altLang="zh-TW" sz="1200" b="1">
                  <a:latin typeface="微軟正黑體" pitchFamily="34" charset="-120"/>
                  <a:ea typeface="微軟正黑體" pitchFamily="34" charset="-120"/>
                </a:endParaRPr>
              </a:p>
              <a:p>
                <a:pPr eaLnBrk="1" hangingPunct="1">
                  <a:defRPr/>
                </a:pPr>
                <a:r>
                  <a:rPr lang="en-US" altLang="zh-TW" sz="1200" b="1">
                    <a:latin typeface="微軟正黑體" pitchFamily="34" charset="-120"/>
                    <a:ea typeface="微軟正黑體" pitchFamily="34" charset="-120"/>
                  </a:rPr>
                  <a:t>-</a:t>
                </a:r>
                <a:r>
                  <a:rPr lang="zh-TW" altLang="en-US" sz="1200" b="1">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國中畢業</a:t>
                </a:r>
                <a:endParaRPr lang="en-US" altLang="zh-TW" sz="1400" b="1">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400" b="1">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400" b="1">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400" b="1">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400" b="1">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800" b="1">
                    <a:latin typeface="微軟正黑體" pitchFamily="34" charset="-120"/>
                    <a:ea typeface="微軟正黑體" pitchFamily="34" charset="-120"/>
                  </a:rPr>
                  <a:t>高職</a:t>
                </a:r>
                <a:r>
                  <a:rPr lang="en-US" altLang="zh-TW" sz="1800" b="1">
                    <a:latin typeface="微軟正黑體" pitchFamily="34" charset="-120"/>
                    <a:ea typeface="微軟正黑體" pitchFamily="34" charset="-120"/>
                  </a:rPr>
                  <a:t>/</a:t>
                </a:r>
                <a:r>
                  <a:rPr lang="zh-TW" altLang="en-US" sz="1800" b="1">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800" b="1">
                    <a:latin typeface="微軟正黑體" pitchFamily="34" charset="-120"/>
                    <a:ea typeface="微軟正黑體" pitchFamily="34" charset="-120"/>
                  </a:rPr>
                  <a:t>大學</a:t>
                </a:r>
                <a:r>
                  <a:rPr lang="en-US" altLang="zh-TW" sz="1800" b="1">
                    <a:latin typeface="微軟正黑體" pitchFamily="34" charset="-120"/>
                    <a:ea typeface="微軟正黑體" pitchFamily="34" charset="-120"/>
                  </a:rPr>
                  <a:t>/</a:t>
                </a:r>
                <a:r>
                  <a:rPr lang="zh-TW" altLang="en-US" sz="1800" b="1">
                    <a:latin typeface="微軟正黑體" pitchFamily="34" charset="-120"/>
                    <a:ea typeface="微軟正黑體" pitchFamily="34" charset="-120"/>
                  </a:rPr>
                  <a:t>二專</a:t>
                </a:r>
              </a:p>
            </p:txBody>
          </p:sp>
          <p:sp>
            <p:nvSpPr>
              <p:cNvPr id="76837" name="矩形 40"/>
              <p:cNvSpPr>
                <a:spLocks noChangeArrowheads="1"/>
              </p:cNvSpPr>
              <p:nvPr/>
            </p:nvSpPr>
            <p:spPr bwMode="auto">
              <a:xfrm>
                <a:off x="3904082" y="944431"/>
                <a:ext cx="1190206" cy="504056"/>
              </a:xfrm>
              <a:prstGeom prst="rect">
                <a:avLst/>
              </a:prstGeom>
              <a:solidFill>
                <a:srgbClr val="CCFFFF"/>
              </a:solidFill>
              <a:ln w="9525">
                <a:noFill/>
                <a:miter lim="800000"/>
                <a:headEnd/>
                <a:tailEnd/>
              </a:ln>
            </p:spPr>
            <p:txBody>
              <a:bodyPr/>
              <a:lstStyle/>
              <a:p>
                <a:pPr algn="ctr" eaLnBrk="1" hangingPunct="1"/>
                <a:r>
                  <a:rPr lang="zh-TW" altLang="en-US" sz="2400" b="1" dirty="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
        <p:nvSpPr>
          <p:cNvPr id="50" name="文字方塊 49"/>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五、生涯試探活動▬ ⊙認識升學進路⊙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圓角矩形 2"/>
          <p:cNvSpPr/>
          <p:nvPr/>
        </p:nvSpPr>
        <p:spPr>
          <a:xfrm>
            <a:off x="767409" y="2718884"/>
            <a:ext cx="10801200"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31652"/>
            <a:ext cx="2981325" cy="2114105"/>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b="1" dirty="0">
                  <a:solidFill>
                    <a:srgbClr val="FF0000"/>
                  </a:solidFill>
                  <a:latin typeface="微軟正黑體" panose="020B0604030504040204" pitchFamily="34" charset="-120"/>
                  <a:ea typeface="微軟正黑體" panose="020B0604030504040204" pitchFamily="34" charset="-120"/>
                </a:rPr>
                <a:t>九年級統整評估與決定</a:t>
              </a:r>
            </a:p>
          </p:txBody>
        </p:sp>
      </p:grpSp>
      <p:sp>
        <p:nvSpPr>
          <p:cNvPr id="2" name="圓角矩形 1"/>
          <p:cNvSpPr/>
          <p:nvPr/>
        </p:nvSpPr>
        <p:spPr>
          <a:xfrm>
            <a:off x="8017150" y="2676022"/>
            <a:ext cx="2784681"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934321031"/>
              </p:ext>
            </p:extLst>
          </p:nvPr>
        </p:nvGraphicFramePr>
        <p:xfrm>
          <a:off x="767409" y="2698751"/>
          <a:ext cx="10801199" cy="4042617"/>
        </p:xfrm>
        <a:graphic>
          <a:graphicData uri="http://schemas.openxmlformats.org/drawingml/2006/table">
            <a:tbl>
              <a:tblPr/>
              <a:tblGrid>
                <a:gridCol w="2081569">
                  <a:extLst>
                    <a:ext uri="{9D8B030D-6E8A-4147-A177-3AD203B41FA5}">
                      <a16:colId xmlns:a16="http://schemas.microsoft.com/office/drawing/2014/main" val="20000"/>
                    </a:ext>
                  </a:extLst>
                </a:gridCol>
                <a:gridCol w="2022036">
                  <a:extLst>
                    <a:ext uri="{9D8B030D-6E8A-4147-A177-3AD203B41FA5}">
                      <a16:colId xmlns:a16="http://schemas.microsoft.com/office/drawing/2014/main" val="20001"/>
                    </a:ext>
                  </a:extLst>
                </a:gridCol>
                <a:gridCol w="1188556">
                  <a:extLst>
                    <a:ext uri="{9D8B030D-6E8A-4147-A177-3AD203B41FA5}">
                      <a16:colId xmlns:a16="http://schemas.microsoft.com/office/drawing/2014/main" val="20002"/>
                    </a:ext>
                  </a:extLst>
                </a:gridCol>
                <a:gridCol w="2755582">
                  <a:extLst>
                    <a:ext uri="{9D8B030D-6E8A-4147-A177-3AD203B41FA5}">
                      <a16:colId xmlns:a16="http://schemas.microsoft.com/office/drawing/2014/main" val="20003"/>
                    </a:ext>
                  </a:extLst>
                </a:gridCol>
                <a:gridCol w="275345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四、生涯統整面面觀</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 </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13-14</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學生</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九年級第</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2</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學期初（約</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3</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月）</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五</a:t>
                      </a: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pitchFamily="34" charset="0"/>
                        </a:rPr>
                        <a:t>、生涯發展規劃書</a:t>
                      </a: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 </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15-16</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學生</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家長</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導師</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輔導教師</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九年級第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2</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學期</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（免試入學及特色招生前）</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六、其他生涯輔導紀錄</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（一）生涯輔導紀錄</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17</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導師</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輔導教師</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進行學生生涯輔導後，適時填寫</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（二）生涯諮詢紀錄</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18</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學生</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每年</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9</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月、翌年</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月，依學期別填寫</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2071224017"/>
              </p:ext>
            </p:extLst>
          </p:nvPr>
        </p:nvGraphicFramePr>
        <p:xfrm>
          <a:off x="771314" y="2047876"/>
          <a:ext cx="10785750" cy="633651"/>
        </p:xfrm>
        <a:graphic>
          <a:graphicData uri="http://schemas.openxmlformats.org/drawingml/2006/table">
            <a:tbl>
              <a:tblPr/>
              <a:tblGrid>
                <a:gridCol w="2111865">
                  <a:extLst>
                    <a:ext uri="{9D8B030D-6E8A-4147-A177-3AD203B41FA5}">
                      <a16:colId xmlns:a16="http://schemas.microsoft.com/office/drawing/2014/main" val="20000"/>
                    </a:ext>
                  </a:extLst>
                </a:gridCol>
                <a:gridCol w="1919302">
                  <a:extLst>
                    <a:ext uri="{9D8B030D-6E8A-4147-A177-3AD203B41FA5}">
                      <a16:colId xmlns:a16="http://schemas.microsoft.com/office/drawing/2014/main" val="20001"/>
                    </a:ext>
                  </a:extLst>
                </a:gridCol>
                <a:gridCol w="1248498">
                  <a:extLst>
                    <a:ext uri="{9D8B030D-6E8A-4147-A177-3AD203B41FA5}">
                      <a16:colId xmlns:a16="http://schemas.microsoft.com/office/drawing/2014/main" val="20002"/>
                    </a:ext>
                  </a:extLst>
                </a:gridCol>
                <a:gridCol w="2782668">
                  <a:extLst>
                    <a:ext uri="{9D8B030D-6E8A-4147-A177-3AD203B41FA5}">
                      <a16:colId xmlns:a16="http://schemas.microsoft.com/office/drawing/2014/main" val="20003"/>
                    </a:ext>
                  </a:extLst>
                </a:gridCol>
                <a:gridCol w="2723417">
                  <a:extLst>
                    <a:ext uri="{9D8B030D-6E8A-4147-A177-3AD203B41FA5}">
                      <a16:colId xmlns:a16="http://schemas.microsoft.com/office/drawing/2014/main" val="20004"/>
                    </a:ext>
                  </a:extLst>
                </a:gridCol>
              </a:tblGrid>
              <a:tr h="633651">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項目</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分項目</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頁碼</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填寫人</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建議填寫時間</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351584" y="420639"/>
            <a:ext cx="4319587" cy="1532731"/>
          </a:xfrm>
          <a:prstGeom prst="wedgeEllipseCallout">
            <a:avLst>
              <a:gd name="adj1" fmla="val -23258"/>
              <a:gd name="adj2" fmla="val 101241"/>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3600" b="1" dirty="0">
                <a:solidFill>
                  <a:schemeClr val="tx1"/>
                </a:solidFill>
                <a:latin typeface="微軟正黑體" panose="020B0604030504040204" pitchFamily="34" charset="-120"/>
                <a:ea typeface="微軟正黑體" panose="020B0604030504040204" pitchFamily="34" charset="-120"/>
              </a:rPr>
              <a:t>三月底前提早完成</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hape 82"/>
          <p:cNvSpPr txBox="1">
            <a:spLocks/>
          </p:cNvSpPr>
          <p:nvPr/>
        </p:nvSpPr>
        <p:spPr bwMode="auto">
          <a:xfrm>
            <a:off x="695400" y="6464450"/>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2552058" y="6138733"/>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微軟正黑體" panose="020B0604030504040204" pitchFamily="34" charset="-120"/>
                <a:ea typeface="微軟正黑體" panose="020B0604030504040204" pitchFamily="34" charset="-120"/>
              </a:rPr>
              <a:t>註：本區第</a:t>
            </a:r>
            <a:r>
              <a:rPr lang="en-US" altLang="zh-TW" sz="2400" dirty="0">
                <a:solidFill>
                  <a:srgbClr val="002060"/>
                </a:solidFill>
                <a:latin typeface="微軟正黑體" panose="020B0604030504040204" pitchFamily="34" charset="-120"/>
                <a:ea typeface="微軟正黑體" panose="020B0604030504040204" pitchFamily="34" charset="-120"/>
              </a:rPr>
              <a:t>1</a:t>
            </a:r>
            <a:r>
              <a:rPr lang="zh-TW" altLang="zh-TW" sz="2400" dirty="0">
                <a:solidFill>
                  <a:srgbClr val="002060"/>
                </a:solidFill>
                <a:latin typeface="微軟正黑體" panose="020B0604030504040204" pitchFamily="34" charset="-120"/>
                <a:ea typeface="微軟正黑體" panose="020B0604030504040204" pitchFamily="34" charset="-120"/>
              </a:rPr>
              <a:t>志願錄取率及前</a:t>
            </a:r>
            <a:r>
              <a:rPr lang="en-US" altLang="zh-TW" sz="2400" dirty="0">
                <a:solidFill>
                  <a:srgbClr val="002060"/>
                </a:solidFill>
                <a:latin typeface="微軟正黑體" panose="020B0604030504040204" pitchFamily="34" charset="-120"/>
                <a:ea typeface="微軟正黑體" panose="020B0604030504040204" pitchFamily="34" charset="-120"/>
              </a:rPr>
              <a:t>3</a:t>
            </a:r>
            <a:r>
              <a:rPr lang="zh-TW" altLang="zh-TW" sz="2400" dirty="0">
                <a:solidFill>
                  <a:srgbClr val="002060"/>
                </a:solidFill>
                <a:latin typeface="微軟正黑體" panose="020B0604030504040204" pitchFamily="34" charset="-120"/>
                <a:ea typeface="微軟正黑體" panose="020B0604030504040204" pitchFamily="34" charset="-120"/>
              </a:rPr>
              <a:t>志願錄取率皆為</a:t>
            </a:r>
            <a:r>
              <a:rPr lang="en-US" altLang="zh-TW" sz="2400" dirty="0">
                <a:solidFill>
                  <a:srgbClr val="002060"/>
                </a:solidFill>
                <a:latin typeface="微軟正黑體" panose="020B0604030504040204" pitchFamily="34" charset="-120"/>
                <a:ea typeface="微軟正黑體" panose="020B0604030504040204" pitchFamily="34" charset="-120"/>
              </a:rPr>
              <a:t>6</a:t>
            </a:r>
            <a:r>
              <a:rPr lang="zh-TW" altLang="zh-TW" sz="2400" dirty="0">
                <a:solidFill>
                  <a:srgbClr val="002060"/>
                </a:solidFill>
                <a:latin typeface="微軟正黑體" panose="020B0604030504040204" pitchFamily="34" charset="-120"/>
                <a:ea typeface="微軟正黑體" panose="020B0604030504040204" pitchFamily="34" charset="-120"/>
              </a:rPr>
              <a:t>都中最高。</a:t>
            </a:r>
          </a:p>
        </p:txBody>
      </p:sp>
      <p:sp>
        <p:nvSpPr>
          <p:cNvPr id="10" name="內容版面配置區 2"/>
          <p:cNvSpPr txBox="1">
            <a:spLocks/>
          </p:cNvSpPr>
          <p:nvPr/>
        </p:nvSpPr>
        <p:spPr bwMode="auto">
          <a:xfrm>
            <a:off x="671530" y="1429933"/>
            <a:ext cx="10393022" cy="7683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eaLnBrk="1" hangingPunct="1">
              <a:buNone/>
              <a:defRPr/>
            </a:pPr>
            <a:r>
              <a:rPr kumimoji="0" lang="en-US" altLang="zh-TW"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a:t>
            </a:r>
            <a:r>
              <a:rPr kumimoji="0" lang="zh-TW" altLang="en-US" sz="4000" b="1" kern="0"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度</a:t>
            </a:r>
            <a:r>
              <a:rPr kumimoji="0" lang="en-US" altLang="zh-TW" sz="4000" b="1" kern="0"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6</a:t>
            </a: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都免試入學錄取資訊一覽表</a:t>
            </a:r>
          </a:p>
        </p:txBody>
      </p:sp>
      <p:sp>
        <p:nvSpPr>
          <p:cNvPr id="13" name="文字方塊 5"/>
          <p:cNvSpPr txBox="1">
            <a:spLocks noChangeArrowheads="1"/>
          </p:cNvSpPr>
          <p:nvPr/>
        </p:nvSpPr>
        <p:spPr bwMode="auto">
          <a:xfrm>
            <a:off x="695400" y="598936"/>
            <a:ext cx="6249987"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0066FF"/>
                </a:solidFill>
                <a:latin typeface="微軟正黑體" panose="020B0604030504040204" pitchFamily="34" charset="-120"/>
                <a:ea typeface="微軟正黑體" panose="020B0604030504040204" pitchFamily="34" charset="-120"/>
              </a:rPr>
              <a:t>一、適性入學的成果</a:t>
            </a:r>
          </a:p>
        </p:txBody>
      </p:sp>
      <p:pic>
        <p:nvPicPr>
          <p:cNvPr id="4" name="圖片 3"/>
          <p:cNvPicPr>
            <a:picLocks noChangeAspect="1"/>
          </p:cNvPicPr>
          <p:nvPr/>
        </p:nvPicPr>
        <p:blipFill>
          <a:blip r:embed="rId3"/>
          <a:stretch>
            <a:fillRect/>
          </a:stretch>
        </p:blipFill>
        <p:spPr>
          <a:xfrm>
            <a:off x="191344" y="2007182"/>
            <a:ext cx="11089232" cy="4144735"/>
          </a:xfrm>
          <a:prstGeom prst="rect">
            <a:avLst/>
          </a:prstGeom>
        </p:spPr>
      </p:pic>
      <p:sp>
        <p:nvSpPr>
          <p:cNvPr id="9" name="Shape 84"/>
          <p:cNvSpPr>
            <a:spLocks noChangeArrowheads="1"/>
          </p:cNvSpPr>
          <p:nvPr/>
        </p:nvSpPr>
        <p:spPr bwMode="auto">
          <a:xfrm>
            <a:off x="3071664" y="2285300"/>
            <a:ext cx="1614291" cy="3866617"/>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2022/12/13</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41</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2022/12/13</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42</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9" descr="圖片1"/>
          <p:cNvPicPr>
            <a:picLocks noChangeAspect="1" noChangeArrowheads="1"/>
          </p:cNvPicPr>
          <p:nvPr/>
        </p:nvPicPr>
        <p:blipFill>
          <a:blip r:embed="rId2"/>
          <a:srcRect/>
          <a:stretch>
            <a:fillRect/>
          </a:stretch>
        </p:blipFill>
        <p:spPr bwMode="auto">
          <a:xfrm>
            <a:off x="1399130" y="1429933"/>
            <a:ext cx="3033712" cy="4260850"/>
          </a:xfrm>
          <a:prstGeom prst="rect">
            <a:avLst/>
          </a:prstGeom>
          <a:noFill/>
          <a:ln w="9525">
            <a:noFill/>
            <a:miter lim="800000"/>
            <a:headEnd/>
            <a:tailEnd/>
          </a:ln>
        </p:spPr>
      </p:pic>
      <p:pic>
        <p:nvPicPr>
          <p:cNvPr id="90115" name="圖片 2"/>
          <p:cNvPicPr>
            <a:picLocks noChangeAspect="1"/>
          </p:cNvPicPr>
          <p:nvPr/>
        </p:nvPicPr>
        <p:blipFill>
          <a:blip r:embed="rId3"/>
          <a:srcRect/>
          <a:stretch>
            <a:fillRect/>
          </a:stretch>
        </p:blipFill>
        <p:spPr bwMode="auto">
          <a:xfrm>
            <a:off x="415387" y="5099051"/>
            <a:ext cx="1289050" cy="1552575"/>
          </a:xfrm>
          <a:prstGeom prst="rect">
            <a:avLst/>
          </a:prstGeom>
          <a:noFill/>
          <a:ln w="9525">
            <a:noFill/>
            <a:miter lim="800000"/>
            <a:headEnd/>
            <a:tailEnd/>
          </a:ln>
        </p:spPr>
      </p:pic>
      <p:pic>
        <p:nvPicPr>
          <p:cNvPr id="90117" name="Picture 2"/>
          <p:cNvPicPr>
            <a:picLocks noChangeAspect="1" noChangeArrowheads="1"/>
          </p:cNvPicPr>
          <p:nvPr/>
        </p:nvPicPr>
        <p:blipFill>
          <a:blip r:embed="rId4"/>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440577"/>
            <a:ext cx="3556759" cy="3167221"/>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5"/>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359428" y="1461862"/>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，學校會請孩子將生涯輔導紀錄手冊帶回請家長參閱內容。</a:t>
            </a:r>
          </a:p>
        </p:txBody>
      </p:sp>
      <p:pic>
        <p:nvPicPr>
          <p:cNvPr id="10" name="圖片 9">
            <a:extLst>
              <a:ext uri="{FF2B5EF4-FFF2-40B4-BE49-F238E27FC236}">
                <a16:creationId xmlns:a16="http://schemas.microsoft.com/office/drawing/2014/main" id="{0EF67A8E-A55C-405D-AB46-23F4DF2256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350" y="2197426"/>
            <a:ext cx="3317155" cy="436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C00000"/>
                </a:solidFill>
                <a:latin typeface="微軟正黑體" panose="020B0604030504040204" pitchFamily="34" charset="-120"/>
                <a:ea typeface="微軟正黑體" panose="020B0604030504040204" pitchFamily="34" charset="-120"/>
              </a:rPr>
              <a:t>六、生涯輔導紀錄－家長的話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5000"/>
                    </a14:imgEffect>
                  </a14:imgLayer>
                </a14:imgProps>
              </a:ext>
            </a:extLst>
          </a:blip>
          <a:srcRect r="5219"/>
          <a:stretch/>
        </p:blipFill>
        <p:spPr bwMode="auto">
          <a:xfrm>
            <a:off x="1487489" y="-15658"/>
            <a:ext cx="864096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1487488" y="1196753"/>
            <a:ext cx="9522517" cy="1080120"/>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b="1" dirty="0">
                <a:latin typeface="微軟正黑體" pitchFamily="34" charset="-120"/>
                <a:ea typeface="微軟正黑體" pitchFamily="34" charset="-120"/>
              </a:rPr>
              <a:t>親師生共同完成「</a:t>
            </a:r>
            <a:r>
              <a:rPr lang="zh-TW" altLang="en-US" sz="3000" b="1" dirty="0">
                <a:solidFill>
                  <a:schemeClr val="accent6"/>
                </a:solidFill>
                <a:latin typeface="微軟正黑體" pitchFamily="34" charset="-120"/>
                <a:ea typeface="微軟正黑體" pitchFamily="34" charset="-120"/>
              </a:rPr>
              <a:t>國中學生生涯輔導紀錄手冊</a:t>
            </a:r>
            <a:r>
              <a:rPr lang="zh-TW" altLang="en-US" sz="3000" b="1" dirty="0" smtClean="0">
                <a:latin typeface="微軟正黑體" pitchFamily="34" charset="-120"/>
                <a:ea typeface="微軟正黑體" pitchFamily="34" charset="-120"/>
              </a:rPr>
              <a:t>」</a:t>
            </a:r>
            <a:endParaRPr lang="en-US" altLang="zh-TW" sz="3000" b="1" dirty="0" smtClean="0">
              <a:latin typeface="微軟正黑體" pitchFamily="34" charset="-120"/>
              <a:ea typeface="微軟正黑體" pitchFamily="34" charset="-120"/>
            </a:endParaRPr>
          </a:p>
          <a:p>
            <a:pPr marL="633413" indent="-633413" algn="ctr" eaLnBrk="1" hangingPunct="1"/>
            <a:r>
              <a:rPr lang="zh-TW" altLang="en-US" sz="3000" b="1" dirty="0" smtClean="0">
                <a:latin typeface="微軟正黑體" pitchFamily="34" charset="-120"/>
                <a:ea typeface="微軟正黑體" pitchFamily="34" charset="-120"/>
              </a:rPr>
              <a:t>生涯</a:t>
            </a:r>
            <a:r>
              <a:rPr lang="zh-TW" altLang="en-US" sz="3000" b="1" dirty="0">
                <a:latin typeface="微軟正黑體" pitchFamily="34" charset="-120"/>
                <a:ea typeface="微軟正黑體" pitchFamily="34" charset="-120"/>
              </a:rPr>
              <a:t>發展規劃書</a:t>
            </a:r>
            <a:endParaRPr lang="en-US" altLang="zh-TW" sz="3000" b="1" dirty="0">
              <a:latin typeface="微軟正黑體" pitchFamily="34" charset="-120"/>
              <a:ea typeface="微軟正黑體" pitchFamily="34" charset="-120"/>
            </a:endParaRPr>
          </a:p>
        </p:txBody>
      </p:sp>
      <p:sp>
        <p:nvSpPr>
          <p:cNvPr id="6" name="矩形 5"/>
          <p:cNvSpPr/>
          <p:nvPr/>
        </p:nvSpPr>
        <p:spPr>
          <a:xfrm>
            <a:off x="1487487" y="2616867"/>
            <a:ext cx="9522517" cy="1090583"/>
          </a:xfrm>
          <a:prstGeom prst="rect">
            <a:avLst/>
          </a:prstGeom>
          <a:solidFill>
            <a:srgbClr val="FFFF66"/>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b="1" dirty="0">
                <a:latin typeface="微軟正黑體" pitchFamily="34" charset="-120"/>
                <a:ea typeface="微軟正黑體" pitchFamily="34" charset="-120"/>
              </a:rPr>
              <a:t>認識各縣市免試入學（含超額比序）</a:t>
            </a:r>
            <a:endParaRPr lang="en-US" altLang="zh-TW" sz="3000" b="1" dirty="0">
              <a:latin typeface="微軟正黑體" pitchFamily="34" charset="-120"/>
              <a:ea typeface="微軟正黑體" pitchFamily="34" charset="-120"/>
            </a:endParaRPr>
          </a:p>
          <a:p>
            <a:pPr algn="ctr" eaLnBrk="1" hangingPunct="1">
              <a:defRPr/>
            </a:pPr>
            <a:r>
              <a:rPr lang="zh-TW" altLang="en-US" sz="3000" b="1" dirty="0">
                <a:latin typeface="微軟正黑體" pitchFamily="34" charset="-120"/>
                <a:ea typeface="微軟正黑體" pitchFamily="34" charset="-120"/>
              </a:rPr>
              <a:t>及特色招生</a:t>
            </a:r>
            <a:endParaRPr lang="en-US" altLang="zh-TW" sz="3000" b="1" dirty="0">
              <a:latin typeface="微軟正黑體" pitchFamily="34" charset="-120"/>
              <a:ea typeface="微軟正黑體" pitchFamily="34" charset="-120"/>
            </a:endParaRPr>
          </a:p>
        </p:txBody>
      </p:sp>
      <p:sp>
        <p:nvSpPr>
          <p:cNvPr id="7" name="矩形 6"/>
          <p:cNvSpPr/>
          <p:nvPr/>
        </p:nvSpPr>
        <p:spPr>
          <a:xfrm>
            <a:off x="1470026" y="4047444"/>
            <a:ext cx="9522517" cy="1059515"/>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b="1" dirty="0">
                <a:latin typeface="微軟正黑體" pitchFamily="34" charset="-120"/>
                <a:ea typeface="微軟正黑體" pitchFamily="34" charset="-120"/>
              </a:rPr>
              <a:t>認識全國五專、</a:t>
            </a:r>
            <a:endParaRPr lang="en-US" altLang="zh-TW" sz="3000" b="1" dirty="0">
              <a:latin typeface="微軟正黑體" pitchFamily="34" charset="-120"/>
              <a:ea typeface="微軟正黑體" pitchFamily="34" charset="-120"/>
            </a:endParaRPr>
          </a:p>
          <a:p>
            <a:pPr algn="ctr" eaLnBrk="1" hangingPunct="1">
              <a:defRPr/>
            </a:pPr>
            <a:r>
              <a:rPr lang="zh-TW" altLang="en-US" sz="3000" b="1" dirty="0">
                <a:latin typeface="微軟正黑體" pitchFamily="34" charset="-120"/>
                <a:ea typeface="微軟正黑體" pitchFamily="34" charset="-120"/>
              </a:rPr>
              <a:t>各免試就學區高中職學校</a:t>
            </a:r>
            <a:endParaRPr lang="en-US" altLang="zh-TW" sz="3000" b="1" dirty="0">
              <a:latin typeface="微軟正黑體" pitchFamily="34" charset="-120"/>
              <a:ea typeface="微軟正黑體" pitchFamily="34" charset="-120"/>
            </a:endParaRPr>
          </a:p>
        </p:txBody>
      </p:sp>
      <p:sp>
        <p:nvSpPr>
          <p:cNvPr id="93189" name="矩形 7"/>
          <p:cNvSpPr>
            <a:spLocks noChangeArrowheads="1"/>
          </p:cNvSpPr>
          <p:nvPr/>
        </p:nvSpPr>
        <p:spPr bwMode="auto">
          <a:xfrm>
            <a:off x="1450729" y="5446952"/>
            <a:ext cx="9524611" cy="1006238"/>
          </a:xfrm>
          <a:prstGeom prst="rect">
            <a:avLst/>
          </a:prstGeom>
          <a:solidFill>
            <a:srgbClr val="FFC000"/>
          </a:solidFill>
          <a:ln w="25400" algn="ctr">
            <a:solidFill>
              <a:schemeClr val="tx1"/>
            </a:solidFill>
            <a:round/>
            <a:headEnd/>
            <a:tailEnd/>
          </a:ln>
        </p:spPr>
        <p:txBody>
          <a:bodyPr anchor="ctr"/>
          <a:lstStyle/>
          <a:p>
            <a:pPr algn="ctr" eaLnBrk="1" hangingPunct="1"/>
            <a:r>
              <a:rPr lang="zh-TW" altLang="en-US" sz="3000" b="1" dirty="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5942046" y="2172699"/>
            <a:ext cx="519442" cy="553001"/>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5918665" y="3594682"/>
            <a:ext cx="555798" cy="5530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5872527" y="5060712"/>
            <a:ext cx="648073" cy="55300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pic>
        <p:nvPicPr>
          <p:cNvPr id="2" name="圖片 1"/>
          <p:cNvPicPr>
            <a:picLocks noChangeAspect="1"/>
          </p:cNvPicPr>
          <p:nvPr/>
        </p:nvPicPr>
        <p:blipFill>
          <a:blip r:embed="rId2"/>
          <a:srcRect/>
          <a:stretch>
            <a:fillRect/>
          </a:stretch>
        </p:blipFill>
        <p:spPr bwMode="auto">
          <a:xfrm>
            <a:off x="839416" y="743781"/>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國中教育會考說明</a:t>
            </a:r>
            <a:endParaRPr lang="zh-TW" altLang="en-US" sz="6600" dirty="0">
              <a:solidFill>
                <a:srgbClr val="0066FF"/>
              </a:solidFill>
              <a:latin typeface="微軟正黑體" panose="020B0604030504040204" pitchFamily="34" charset="-120"/>
              <a:ea typeface="微軟正黑體" panose="020B0604030504040204"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46</a:t>
            </a:fld>
            <a:endParaRPr kumimoji="0" lang="en-US" altLang="zh-TW" sz="1200">
              <a:solidFill>
                <a:srgbClr val="0C3226"/>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493798"/>
              </p:ext>
            </p:extLst>
          </p:nvPr>
        </p:nvGraphicFramePr>
        <p:xfrm>
          <a:off x="839414" y="1544881"/>
          <a:ext cx="10672004" cy="5111912"/>
        </p:xfrm>
        <a:graphic>
          <a:graphicData uri="http://schemas.openxmlformats.org/drawingml/2006/table">
            <a:tbl>
              <a:tblPr>
                <a:effectLst>
                  <a:outerShdw blurRad="50800" dist="50800" dir="5400000" algn="ctr" rotWithShape="0">
                    <a:schemeClr val="bg1"/>
                  </a:outerShdw>
                </a:effectLst>
              </a:tblPr>
              <a:tblGrid>
                <a:gridCol w="2668001">
                  <a:extLst>
                    <a:ext uri="{9D8B030D-6E8A-4147-A177-3AD203B41FA5}">
                      <a16:colId xmlns:a16="http://schemas.microsoft.com/office/drawing/2014/main" val="20000"/>
                    </a:ext>
                  </a:extLst>
                </a:gridCol>
                <a:gridCol w="2668001">
                  <a:extLst>
                    <a:ext uri="{9D8B030D-6E8A-4147-A177-3AD203B41FA5}">
                      <a16:colId xmlns:a16="http://schemas.microsoft.com/office/drawing/2014/main" val="20001"/>
                    </a:ext>
                  </a:extLst>
                </a:gridCol>
                <a:gridCol w="2668001">
                  <a:extLst>
                    <a:ext uri="{9D8B030D-6E8A-4147-A177-3AD203B41FA5}">
                      <a16:colId xmlns:a16="http://schemas.microsoft.com/office/drawing/2014/main" val="20002"/>
                    </a:ext>
                  </a:extLst>
                </a:gridCol>
                <a:gridCol w="2668001">
                  <a:extLst>
                    <a:ext uri="{9D8B030D-6E8A-4147-A177-3AD203B41FA5}">
                      <a16:colId xmlns:a16="http://schemas.microsoft.com/office/drawing/2014/main" val="20003"/>
                    </a:ext>
                  </a:extLst>
                </a:gridCol>
              </a:tblGrid>
              <a:tr h="469798">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112</a:t>
                      </a:r>
                      <a:r>
                        <a:rPr kumimoji="0" lang="zh-TW" altLang="en-US"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5</a:t>
                      </a:r>
                      <a:r>
                        <a:rPr kumimoji="0" lang="zh-TW" altLang="en-US"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20</a:t>
                      </a:r>
                      <a:r>
                        <a:rPr kumimoji="0" lang="zh-TW" altLang="en-US"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日（六）</a:t>
                      </a:r>
                      <a:endParaRPr kumimoji="0" lang="zh-TW" altLang="en-US" sz="2800" b="0"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112</a:t>
                      </a:r>
                      <a:r>
                        <a:rPr kumimoji="0" lang="zh-TW" altLang="en-US"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5</a:t>
                      </a:r>
                      <a:r>
                        <a:rPr kumimoji="0" lang="zh-TW" altLang="en-US"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21</a:t>
                      </a:r>
                      <a:r>
                        <a:rPr kumimoji="0" lang="zh-TW" altLang="en-US" sz="2800" b="1"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rPr>
                        <a:t>日（日）</a:t>
                      </a:r>
                      <a:endParaRPr kumimoji="0" lang="zh-TW" altLang="en-US" sz="2800" b="0" i="0" u="none" strike="noStrike" cap="none" normalizeH="0" baseline="0" dirty="0">
                        <a:ln>
                          <a:noFill/>
                        </a:ln>
                        <a:solidFill>
                          <a:schemeClr val="accent6">
                            <a:lumMod val="50000"/>
                          </a:schemeClr>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38853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08:20-</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08:30</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08:20-</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08:30</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4589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08:30-</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09:40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社    會</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08:30-</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09:40</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自    然</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38853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09:40-</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10:20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休息</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09:40-</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10:20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休息</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853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10:20-</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10:30</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10:20-</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10:30</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589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10:30-</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11:50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數    學</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10:30-</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11:30</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英語（閱讀）</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5"/>
                  </a:ext>
                </a:extLst>
              </a:tr>
              <a:tr h="38853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11:50-</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13:40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午休 </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11:30-</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12:00</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休息</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6"/>
                  </a:ext>
                </a:extLst>
              </a:tr>
              <a:tr h="38853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13:40-</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13:50</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12:00-</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12:05</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7"/>
                  </a:ext>
                </a:extLst>
              </a:tr>
              <a:tr h="44589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13:50-</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15:00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國    文</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12:05-</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12:30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英語（聽力）</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8"/>
                  </a:ext>
                </a:extLst>
              </a:tr>
              <a:tr h="418532">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15:00-</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15:40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休息</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38853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15:40-</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15:50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altLang="en-US"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4589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15:50-</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16:40</a:t>
                      </a:r>
                      <a:endParaRPr kumimoji="0" lang="zh-TW" altLang="zh-TW" sz="2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寫作測驗</a:t>
                      </a:r>
                      <a:endParaRPr kumimoji="0" lang="zh-TW" altLang="en-US" sz="2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6" name="文字方塊 5"/>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0066FF"/>
                </a:solidFill>
                <a:latin typeface="微軟正黑體" panose="020B0604030504040204" pitchFamily="34" charset="-120"/>
                <a:ea typeface="微軟正黑體" panose="020B0604030504040204" pitchFamily="34" charset="-120"/>
              </a:rPr>
              <a:t>二、教育會考時間與考程</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1216861770"/>
              </p:ext>
            </p:extLst>
          </p:nvPr>
        </p:nvGraphicFramePr>
        <p:xfrm>
          <a:off x="839417" y="1429929"/>
          <a:ext cx="10513166" cy="5167772"/>
        </p:xfrm>
        <a:graphic>
          <a:graphicData uri="http://schemas.openxmlformats.org/drawingml/2006/table">
            <a:tbl>
              <a:tblPr/>
              <a:tblGrid>
                <a:gridCol w="2324465">
                  <a:extLst>
                    <a:ext uri="{9D8B030D-6E8A-4147-A177-3AD203B41FA5}">
                      <a16:colId xmlns:a16="http://schemas.microsoft.com/office/drawing/2014/main" val="20000"/>
                    </a:ext>
                  </a:extLst>
                </a:gridCol>
                <a:gridCol w="2987359">
                  <a:extLst>
                    <a:ext uri="{9D8B030D-6E8A-4147-A177-3AD203B41FA5}">
                      <a16:colId xmlns:a16="http://schemas.microsoft.com/office/drawing/2014/main" val="20001"/>
                    </a:ext>
                  </a:extLst>
                </a:gridCol>
                <a:gridCol w="2766395">
                  <a:extLst>
                    <a:ext uri="{9D8B030D-6E8A-4147-A177-3AD203B41FA5}">
                      <a16:colId xmlns:a16="http://schemas.microsoft.com/office/drawing/2014/main" val="20002"/>
                    </a:ext>
                  </a:extLst>
                </a:gridCol>
                <a:gridCol w="2434947">
                  <a:extLst>
                    <a:ext uri="{9D8B030D-6E8A-4147-A177-3AD203B41FA5}">
                      <a16:colId xmlns:a16="http://schemas.microsoft.com/office/drawing/2014/main" val="20003"/>
                    </a:ext>
                  </a:extLst>
                </a:gridCol>
              </a:tblGrid>
              <a:tr h="6451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考試科目</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題型</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題數</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考試時間</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56532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國　文</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選</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endPar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38</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46</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70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5327">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英  語</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選</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45</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60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6532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選</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20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30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25</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565327">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數　學</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選</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endPar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23</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28</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80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532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2</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6532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社　會</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選</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endPar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50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60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70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6532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自　然</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選</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endPar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45</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55</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70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56532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寫作測驗</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50</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bl>
          </a:graphicData>
        </a:graphic>
      </p:graphicFrame>
      <p:sp>
        <p:nvSpPr>
          <p:cNvPr id="5" name="文字方塊 4"/>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0066FF"/>
                </a:solidFill>
                <a:latin typeface="微軟正黑體" panose="020B0604030504040204" pitchFamily="34" charset="-120"/>
                <a:ea typeface="微軟正黑體" panose="020B0604030504040204" pitchFamily="34" charset="-120"/>
              </a:rPr>
              <a:t>一</a:t>
            </a:r>
            <a:r>
              <a:rPr lang="zh-TW" altLang="en-US" sz="4800" b="1" dirty="0" smtClean="0">
                <a:solidFill>
                  <a:srgbClr val="0066FF"/>
                </a:solidFill>
                <a:latin typeface="微軟正黑體" panose="020B0604030504040204" pitchFamily="34" charset="-120"/>
                <a:ea typeface="微軟正黑體" panose="020B0604030504040204" pitchFamily="34" charset="-120"/>
              </a:rPr>
              <a:t>、教育會考題型與題數</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extLst>
              <p:ext uri="{D42A27DB-BD31-4B8C-83A1-F6EECF244321}">
                <p14:modId xmlns:p14="http://schemas.microsoft.com/office/powerpoint/2010/main" val="2388315754"/>
              </p:ext>
            </p:extLst>
          </p:nvPr>
        </p:nvGraphicFramePr>
        <p:xfrm>
          <a:off x="839416" y="1556791"/>
          <a:ext cx="9913818" cy="4955504"/>
        </p:xfrm>
        <a:graphic>
          <a:graphicData uri="http://schemas.openxmlformats.org/drawingml/2006/table">
            <a:tbl>
              <a:tblPr firstRow="1" bandRow="1">
                <a:effectLst>
                  <a:outerShdw blurRad="40000" dist="20000" dir="5400000" rotWithShape="0">
                    <a:srgbClr val="000000"/>
                  </a:outerShdw>
                </a:effectLst>
                <a:tableStyleId>{3C2FFA5D-87B4-456A-9821-1D502468CF0F}</a:tableStyleId>
              </a:tblPr>
              <a:tblGrid>
                <a:gridCol w="2856788">
                  <a:extLst>
                    <a:ext uri="{9D8B030D-6E8A-4147-A177-3AD203B41FA5}">
                      <a16:colId xmlns:a16="http://schemas.microsoft.com/office/drawing/2014/main" val="20000"/>
                    </a:ext>
                  </a:extLst>
                </a:gridCol>
                <a:gridCol w="2465710">
                  <a:extLst>
                    <a:ext uri="{9D8B030D-6E8A-4147-A177-3AD203B41FA5}">
                      <a16:colId xmlns:a16="http://schemas.microsoft.com/office/drawing/2014/main" val="20001"/>
                    </a:ext>
                  </a:extLst>
                </a:gridCol>
                <a:gridCol w="4591320">
                  <a:extLst>
                    <a:ext uri="{9D8B030D-6E8A-4147-A177-3AD203B41FA5}">
                      <a16:colId xmlns:a16="http://schemas.microsoft.com/office/drawing/2014/main" val="20002"/>
                    </a:ext>
                  </a:extLst>
                </a:gridCol>
              </a:tblGrid>
              <a:tr h="619438">
                <a:tc>
                  <a:txBody>
                    <a:bodyPr/>
                    <a:lstStyle/>
                    <a:p>
                      <a:pPr algn="ctr"/>
                      <a:r>
                        <a:rPr lang="zh-TW" altLang="en-US" sz="2800" b="1" dirty="0">
                          <a:solidFill>
                            <a:schemeClr val="tx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solidFill>
                      <a:srgbClr val="CCFFFF"/>
                    </a:solidFill>
                  </a:tcPr>
                </a:tc>
                <a:tc>
                  <a:txBody>
                    <a:bodyPr/>
                    <a:lstStyle/>
                    <a:p>
                      <a:pPr algn="ctr"/>
                      <a:r>
                        <a:rPr lang="zh-TW" altLang="en-US" sz="2800" b="1" dirty="0">
                          <a:solidFill>
                            <a:schemeClr val="tx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CCFFFF"/>
                    </a:solidFill>
                  </a:tcPr>
                </a:tc>
                <a:tc>
                  <a:txBody>
                    <a:bodyPr/>
                    <a:lstStyle/>
                    <a:p>
                      <a:pPr algn="ctr"/>
                      <a:r>
                        <a:rPr lang="zh-TW" altLang="en-US" sz="2800" b="1" dirty="0">
                          <a:solidFill>
                            <a:schemeClr val="tx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solidFill>
                      <a:srgbClr val="CCFFFF"/>
                    </a:solidFill>
                  </a:tcPr>
                </a:tc>
                <a:extLst>
                  <a:ext uri="{0D108BD9-81ED-4DB2-BD59-A6C34878D82A}">
                    <a16:rowId xmlns:a16="http://schemas.microsoft.com/office/drawing/2014/main" val="10000"/>
                  </a:ext>
                </a:extLst>
              </a:tr>
              <a:tr h="619438">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solidFill>
                      <a:srgbClr val="FFFFCC"/>
                    </a:solidFill>
                  </a:tcP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solidFill>
                      <a:srgbClr val="FFFFCC"/>
                    </a:solidFill>
                  </a:tcP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solidFill>
                      <a:srgbClr val="FFFFCC"/>
                    </a:solidFill>
                  </a:tcPr>
                </a:tc>
                <a:extLst>
                  <a:ext uri="{0D108BD9-81ED-4DB2-BD59-A6C34878D82A}">
                    <a16:rowId xmlns:a16="http://schemas.microsoft.com/office/drawing/2014/main" val="10001"/>
                  </a:ext>
                </a:extLst>
              </a:tr>
              <a:tr h="61943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solidFill>
                      <a:schemeClr val="bg1"/>
                    </a:solidFill>
                  </a:tcP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solidFill>
                      <a:schemeClr val="bg1"/>
                    </a:solidFill>
                  </a:tcPr>
                </a:tc>
                <a:extLst>
                  <a:ext uri="{0D108BD9-81ED-4DB2-BD59-A6C34878D82A}">
                    <a16:rowId xmlns:a16="http://schemas.microsoft.com/office/drawing/2014/main" val="10002"/>
                  </a:ext>
                </a:extLst>
              </a:tr>
              <a:tr h="619438">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solidFill>
                      <a:srgbClr val="FFFFCC"/>
                    </a:solidFill>
                  </a:tcP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solidFill>
                      <a:srgbClr val="FFFFCC"/>
                    </a:solidFill>
                  </a:tcPr>
                </a:tc>
                <a:extLst>
                  <a:ext uri="{0D108BD9-81ED-4DB2-BD59-A6C34878D82A}">
                    <a16:rowId xmlns:a16="http://schemas.microsoft.com/office/drawing/2014/main" val="10003"/>
                  </a:ext>
                </a:extLst>
              </a:tr>
              <a:tr h="619438">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solidFill>
                      <a:schemeClr val="bg1"/>
                    </a:solidFill>
                  </a:tcP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solidFill>
                      <a:schemeClr val="bg1"/>
                    </a:solidFill>
                  </a:tcP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solidFill>
                      <a:schemeClr val="bg1"/>
                    </a:solidFill>
                  </a:tcPr>
                </a:tc>
                <a:extLst>
                  <a:ext uri="{0D108BD9-81ED-4DB2-BD59-A6C34878D82A}">
                    <a16:rowId xmlns:a16="http://schemas.microsoft.com/office/drawing/2014/main" val="10004"/>
                  </a:ext>
                </a:extLst>
              </a:tr>
              <a:tr h="619438">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solidFill>
                      <a:srgbClr val="FFFFCC"/>
                    </a:solidFill>
                  </a:tcP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solidFill>
                      <a:srgbClr val="FFFFCC"/>
                    </a:solidFill>
                  </a:tcPr>
                </a:tc>
                <a:extLst>
                  <a:ext uri="{0D108BD9-81ED-4DB2-BD59-A6C34878D82A}">
                    <a16:rowId xmlns:a16="http://schemas.microsoft.com/office/drawing/2014/main" val="10005"/>
                  </a:ext>
                </a:extLst>
              </a:tr>
              <a:tr h="619438">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solidFill>
                      <a:schemeClr val="bg1"/>
                    </a:solidFill>
                  </a:tcP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solidFill>
                      <a:schemeClr val="bg1"/>
                    </a:solidFill>
                  </a:tcPr>
                </a:tc>
                <a:extLst>
                  <a:ext uri="{0D108BD9-81ED-4DB2-BD59-A6C34878D82A}">
                    <a16:rowId xmlns:a16="http://schemas.microsoft.com/office/drawing/2014/main" val="10006"/>
                  </a:ext>
                </a:extLst>
              </a:tr>
              <a:tr h="6194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solidFill>
                      <a:srgbClr val="FFFFCC"/>
                    </a:solidFill>
                  </a:tcP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solidFill>
                      <a:srgbClr val="FFFFCC"/>
                    </a:solidFill>
                  </a:tcP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solidFill>
                      <a:srgbClr val="FFFFCC"/>
                    </a:solidFill>
                  </a:tcPr>
                </a:tc>
                <a:extLst>
                  <a:ext uri="{0D108BD9-81ED-4DB2-BD59-A6C34878D82A}">
                    <a16:rowId xmlns:a16="http://schemas.microsoft.com/office/drawing/2014/main" val="10007"/>
                  </a:ext>
                </a:extLst>
              </a:tr>
            </a:tbl>
          </a:graphicData>
        </a:graphic>
      </p:graphicFrame>
      <p:sp>
        <p:nvSpPr>
          <p:cNvPr id="4" name="文字方塊 3"/>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0066FF"/>
                </a:solidFill>
                <a:latin typeface="微軟正黑體" panose="020B0604030504040204" pitchFamily="34" charset="-120"/>
                <a:ea typeface="微軟正黑體" panose="020B0604030504040204" pitchFamily="34" charset="-120"/>
              </a:rPr>
              <a:t>三、</a:t>
            </a:r>
            <a:r>
              <a:rPr lang="zh-TW" altLang="en-US" sz="4800" b="1" dirty="0">
                <a:solidFill>
                  <a:srgbClr val="0066FF"/>
                </a:solidFill>
                <a:latin typeface="微軟正黑體" panose="020B0604030504040204" pitchFamily="34" charset="-120"/>
                <a:ea typeface="微軟正黑體" panose="020B0604030504040204" pitchFamily="34" charset="-120"/>
              </a:rPr>
              <a:t>能力等級與加註標示</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hape 82"/>
          <p:cNvSpPr txBox="1">
            <a:spLocks/>
          </p:cNvSpPr>
          <p:nvPr/>
        </p:nvSpPr>
        <p:spPr bwMode="auto">
          <a:xfrm>
            <a:off x="2063552" y="5374067"/>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微軟正黑體" panose="020B0604030504040204" pitchFamily="34" charset="-120"/>
                <a:ea typeface="微軟正黑體" panose="020B0604030504040204" pitchFamily="34" charset="-120"/>
              </a:rPr>
              <a:t>註：本區近</a:t>
            </a:r>
            <a:r>
              <a:rPr lang="en-US" altLang="zh-TW" sz="2400" dirty="0">
                <a:solidFill>
                  <a:srgbClr val="002060"/>
                </a:solidFill>
                <a:latin typeface="微軟正黑體" panose="020B0604030504040204" pitchFamily="34" charset="-120"/>
                <a:ea typeface="微軟正黑體" panose="020B0604030504040204" pitchFamily="34" charset="-120"/>
              </a:rPr>
              <a:t>5</a:t>
            </a:r>
            <a:r>
              <a:rPr lang="zh-TW" altLang="zh-TW" sz="2400" dirty="0">
                <a:solidFill>
                  <a:srgbClr val="002060"/>
                </a:solidFill>
                <a:latin typeface="微軟正黑體" panose="020B0604030504040204" pitchFamily="34" charset="-120"/>
                <a:ea typeface="微軟正黑體" panose="020B0604030504040204" pitchFamily="34" charset="-120"/>
              </a:rPr>
              <a:t>年前</a:t>
            </a:r>
            <a:r>
              <a:rPr lang="en-US" altLang="zh-TW" sz="2400" dirty="0">
                <a:solidFill>
                  <a:srgbClr val="002060"/>
                </a:solidFill>
                <a:latin typeface="微軟正黑體" panose="020B0604030504040204" pitchFamily="34" charset="-120"/>
                <a:ea typeface="微軟正黑體" panose="020B0604030504040204" pitchFamily="34" charset="-120"/>
              </a:rPr>
              <a:t>3</a:t>
            </a:r>
            <a:r>
              <a:rPr lang="zh-TW" altLang="zh-TW" sz="2400" dirty="0">
                <a:solidFill>
                  <a:srgbClr val="002060"/>
                </a:solidFill>
                <a:latin typeface="微軟正黑體" panose="020B0604030504040204" pitchFamily="34" charset="-120"/>
                <a:ea typeface="微軟正黑體" panose="020B0604030504040204" pitchFamily="34" charset="-120"/>
              </a:rPr>
              <a:t>志願錄取率及總錄取率皆維持穩定比率。</a:t>
            </a:r>
          </a:p>
        </p:txBody>
      </p:sp>
      <p:sp>
        <p:nvSpPr>
          <p:cNvPr id="9" name="內容版面配置區 2"/>
          <p:cNvSpPr txBox="1">
            <a:spLocks/>
          </p:cNvSpPr>
          <p:nvPr/>
        </p:nvSpPr>
        <p:spPr bwMode="auto">
          <a:xfrm>
            <a:off x="671530" y="1429933"/>
            <a:ext cx="10393022" cy="7683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eaLnBrk="1" hangingPunct="1">
              <a:buNone/>
              <a:defRPr/>
            </a:pP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本區近</a:t>
            </a:r>
            <a:r>
              <a:rPr kumimoji="0" lang="en-US" altLang="zh-TW"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8</a:t>
            </a: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年錄取率</a:t>
            </a:r>
          </a:p>
        </p:txBody>
      </p:sp>
      <p:sp>
        <p:nvSpPr>
          <p:cNvPr id="10" name="文字方塊 5"/>
          <p:cNvSpPr txBox="1">
            <a:spLocks noChangeArrowheads="1"/>
          </p:cNvSpPr>
          <p:nvPr/>
        </p:nvSpPr>
        <p:spPr bwMode="auto">
          <a:xfrm>
            <a:off x="695400" y="598936"/>
            <a:ext cx="6249987"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0066FF"/>
                </a:solidFill>
                <a:latin typeface="微軟正黑體" panose="020B0604030504040204" pitchFamily="34" charset="-120"/>
                <a:ea typeface="微軟正黑體" panose="020B0604030504040204" pitchFamily="34" charset="-120"/>
              </a:rPr>
              <a:t>一、適性入學的成果</a:t>
            </a:r>
          </a:p>
        </p:txBody>
      </p:sp>
      <p:pic>
        <p:nvPicPr>
          <p:cNvPr id="4" name="圖片 3"/>
          <p:cNvPicPr>
            <a:picLocks noChangeAspect="1"/>
          </p:cNvPicPr>
          <p:nvPr/>
        </p:nvPicPr>
        <p:blipFill>
          <a:blip r:embed="rId3"/>
          <a:stretch>
            <a:fillRect/>
          </a:stretch>
        </p:blipFill>
        <p:spPr>
          <a:xfrm>
            <a:off x="0" y="1931526"/>
            <a:ext cx="12090652" cy="3379904"/>
          </a:xfrm>
          <a:prstGeom prst="rect">
            <a:avLst/>
          </a:prstGeom>
        </p:spPr>
      </p:pic>
      <p:sp>
        <p:nvSpPr>
          <p:cNvPr id="8" name="Shape 84"/>
          <p:cNvSpPr>
            <a:spLocks noChangeArrowheads="1"/>
          </p:cNvSpPr>
          <p:nvPr/>
        </p:nvSpPr>
        <p:spPr bwMode="auto">
          <a:xfrm>
            <a:off x="3287688" y="2260929"/>
            <a:ext cx="936104" cy="3050501"/>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695400" y="1556792"/>
            <a:ext cx="11161240" cy="4309939"/>
          </a:xfrm>
        </p:spPr>
        <p:txBody>
          <a:bodyPr/>
          <a:lstStyle/>
          <a:p>
            <a:r>
              <a:rPr lang="zh-TW" altLang="en-US" sz="4200" dirty="0">
                <a:latin typeface="微軟正黑體" panose="020B0604030504040204" pitchFamily="34" charset="-120"/>
                <a:ea typeface="微軟正黑體" panose="020B0604030504040204" pitchFamily="34" charset="-120"/>
              </a:rPr>
              <a:t>數學科「</a:t>
            </a:r>
            <a:r>
              <a:rPr lang="zh-TW" altLang="en-US" sz="4200" dirty="0">
                <a:solidFill>
                  <a:schemeClr val="accent6">
                    <a:lumMod val="75000"/>
                  </a:schemeClr>
                </a:solidFill>
                <a:latin typeface="微軟正黑體" panose="020B0604030504040204" pitchFamily="34" charset="-120"/>
                <a:ea typeface="微軟正黑體" panose="020B0604030504040204" pitchFamily="34" charset="-120"/>
              </a:rPr>
              <a:t>非選擇題</a:t>
            </a:r>
            <a:r>
              <a:rPr lang="zh-TW" altLang="en-US" sz="4200" dirty="0">
                <a:latin typeface="微軟正黑體" panose="020B0604030504040204" pitchFamily="34" charset="-120"/>
                <a:ea typeface="微軟正黑體" panose="020B0604030504040204" pitchFamily="34" charset="-120"/>
              </a:rPr>
              <a:t>」以及英語科「</a:t>
            </a:r>
            <a:r>
              <a:rPr lang="zh-TW" altLang="en-US" sz="4200" dirty="0">
                <a:solidFill>
                  <a:schemeClr val="accent6">
                    <a:lumMod val="75000"/>
                  </a:schemeClr>
                </a:solidFill>
                <a:latin typeface="微軟正黑體" panose="020B0604030504040204" pitchFamily="34" charset="-120"/>
                <a:ea typeface="微軟正黑體" panose="020B0604030504040204" pitchFamily="34" charset="-120"/>
              </a:rPr>
              <a:t>聽力測驗</a:t>
            </a:r>
            <a:r>
              <a:rPr lang="zh-TW" altLang="en-US" sz="4200" dirty="0">
                <a:latin typeface="微軟正黑體" panose="020B0604030504040204" pitchFamily="34" charset="-120"/>
                <a:ea typeface="微軟正黑體" panose="020B0604030504040204" pitchFamily="34" charset="-120"/>
              </a:rPr>
              <a:t>」部分均納入成績計算。</a:t>
            </a:r>
            <a:endParaRPr lang="en-US" altLang="zh-TW" sz="4200" dirty="0">
              <a:latin typeface="微軟正黑體" panose="020B0604030504040204" pitchFamily="34" charset="-120"/>
              <a:ea typeface="微軟正黑體" panose="020B0604030504040204" pitchFamily="34" charset="-120"/>
            </a:endParaRPr>
          </a:p>
          <a:p>
            <a:r>
              <a:rPr lang="zh-TW" altLang="zh-TW" sz="4200" dirty="0">
                <a:latin typeface="微軟正黑體" panose="020B0604030504040204" pitchFamily="34" charset="-120"/>
                <a:ea typeface="微軟正黑體" panose="020B0604030504040204" pitchFamily="34" charset="-120"/>
              </a:rPr>
              <a:t>英語科</a:t>
            </a:r>
            <a:r>
              <a:rPr lang="zh-TW" altLang="en-US" sz="4200" dirty="0">
                <a:latin typeface="微軟正黑體" panose="020B0604030504040204" pitchFamily="34" charset="-120"/>
                <a:ea typeface="微軟正黑體" panose="020B0604030504040204" pitchFamily="34" charset="-120"/>
              </a:rPr>
              <a:t>：</a:t>
            </a:r>
            <a:r>
              <a:rPr lang="zh-TW" altLang="zh-TW" sz="4200" dirty="0">
                <a:latin typeface="微軟正黑體" panose="020B0604030504040204" pitchFamily="34" charset="-120"/>
                <a:ea typeface="微軟正黑體" panose="020B0604030504040204" pitchFamily="34" charset="-120"/>
              </a:rPr>
              <a:t>呈現整體（閱讀及聽力）能力等級，並分列閱讀及聽力的等級描述，以提供學生學力資訊，閱讀及聽力計分比例為</a:t>
            </a:r>
            <a:r>
              <a:rPr lang="en-US" altLang="zh-TW" sz="4200" dirty="0">
                <a:solidFill>
                  <a:schemeClr val="accent6">
                    <a:lumMod val="75000"/>
                  </a:schemeClr>
                </a:solidFill>
                <a:latin typeface="微軟正黑體" panose="020B0604030504040204" pitchFamily="34" charset="-120"/>
                <a:ea typeface="微軟正黑體" panose="020B0604030504040204" pitchFamily="34" charset="-120"/>
              </a:rPr>
              <a:t>80:20</a:t>
            </a:r>
            <a:r>
              <a:rPr lang="zh-TW" altLang="zh-TW" sz="4200" dirty="0">
                <a:latin typeface="微軟正黑體" panose="020B0604030504040204" pitchFamily="34" charset="-120"/>
                <a:ea typeface="微軟正黑體" panose="020B0604030504040204" pitchFamily="34" charset="-120"/>
              </a:rPr>
              <a:t>。</a:t>
            </a:r>
            <a:endParaRPr lang="en-US" altLang="zh-TW" sz="4200" dirty="0">
              <a:latin typeface="微軟正黑體" panose="020B0604030504040204" pitchFamily="34" charset="-120"/>
              <a:ea typeface="微軟正黑體" panose="020B0604030504040204" pitchFamily="34" charset="-120"/>
            </a:endParaRPr>
          </a:p>
          <a:p>
            <a:r>
              <a:rPr lang="zh-TW" altLang="zh-TW" sz="4200" dirty="0">
                <a:latin typeface="微軟正黑體" panose="020B0604030504040204" pitchFamily="34" charset="-120"/>
                <a:ea typeface="微軟正黑體" panose="020B0604030504040204" pitchFamily="34" charset="-120"/>
              </a:rPr>
              <a:t>數學科</a:t>
            </a:r>
            <a:r>
              <a:rPr lang="zh-TW" altLang="en-US" sz="4200" dirty="0">
                <a:latin typeface="微軟正黑體" panose="020B0604030504040204" pitchFamily="34" charset="-120"/>
                <a:ea typeface="微軟正黑體" panose="020B0604030504040204" pitchFamily="34" charset="-120"/>
              </a:rPr>
              <a:t>：</a:t>
            </a:r>
            <a:r>
              <a:rPr lang="zh-TW" altLang="zh-TW" sz="4200" dirty="0">
                <a:latin typeface="微軟正黑體" panose="020B0604030504040204" pitchFamily="34" charset="-120"/>
                <a:ea typeface="微軟正黑體" panose="020B0604030504040204" pitchFamily="34" charset="-120"/>
              </a:rPr>
              <a:t>選擇題及非選擇題計分比例為</a:t>
            </a:r>
            <a:r>
              <a:rPr lang="en-US" altLang="zh-TW" sz="4200" dirty="0" smtClean="0">
                <a:solidFill>
                  <a:schemeClr val="accent6">
                    <a:lumMod val="75000"/>
                  </a:schemeClr>
                </a:solidFill>
                <a:latin typeface="微軟正黑體" panose="020B0604030504040204" pitchFamily="34" charset="-120"/>
                <a:ea typeface="微軟正黑體" panose="020B0604030504040204" pitchFamily="34" charset="-120"/>
              </a:rPr>
              <a:t>85:15</a:t>
            </a:r>
            <a:endParaRPr lang="zh-TW" altLang="zh-TW" sz="4200" b="1" dirty="0">
              <a:solidFill>
                <a:srgbClr val="333399"/>
              </a:solidFill>
              <a:latin typeface="微軟正黑體" panose="020B0604030504040204" pitchFamily="34" charset="-120"/>
              <a:ea typeface="微軟正黑體" panose="020B0604030504040204" pitchFamily="34" charset="-120"/>
            </a:endParaRPr>
          </a:p>
          <a:p>
            <a:pPr>
              <a:buFont typeface="Arial" pitchFamily="34" charset="0"/>
              <a:buNone/>
            </a:pPr>
            <a:r>
              <a:rPr lang="zh-TW" altLang="en-US" dirty="0">
                <a:solidFill>
                  <a:srgbClr val="003366"/>
                </a:solidFill>
                <a:latin typeface="微軟正黑體" panose="020B0604030504040204" pitchFamily="34" charset="-120"/>
                <a:ea typeface="微軟正黑體" panose="020B0604030504040204" pitchFamily="34" charset="-120"/>
              </a:rPr>
              <a:t/>
            </a:r>
            <a:br>
              <a:rPr lang="zh-TW" altLang="en-US" dirty="0">
                <a:solidFill>
                  <a:srgbClr val="003366"/>
                </a:solidFill>
                <a:latin typeface="微軟正黑體" panose="020B0604030504040204" pitchFamily="34" charset="-120"/>
                <a:ea typeface="微軟正黑體" panose="020B0604030504040204" pitchFamily="34" charset="-120"/>
              </a:rPr>
            </a:br>
            <a:endParaRPr lang="zh-TW" altLang="en-US" dirty="0">
              <a:latin typeface="微軟正黑體" panose="020B0604030504040204" pitchFamily="34" charset="-120"/>
              <a:ea typeface="微軟正黑體" panose="020B0604030504040204" pitchFamily="34" charset="-120"/>
            </a:endParaRPr>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
        <p:nvSpPr>
          <p:cNvPr id="4" name="文字方塊 3"/>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0066FF"/>
                </a:solidFill>
                <a:latin typeface="微軟正黑體" panose="020B0604030504040204" pitchFamily="34" charset="-120"/>
                <a:ea typeface="微軟正黑體" panose="020B0604030504040204" pitchFamily="34" charset="-120"/>
              </a:rPr>
              <a:t>四、數學科與英文科配題說明</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695400" y="1556792"/>
            <a:ext cx="11161240" cy="4896544"/>
          </a:xfrm>
        </p:spPr>
        <p:txBody>
          <a:bodyPr/>
          <a:lstStyle/>
          <a:p>
            <a:pPr eaLnBrk="1" hangingPunct="1">
              <a:buFont typeface="Wingdings" pitchFamily="2" charset="2"/>
              <a:buChar char="u"/>
            </a:pPr>
            <a:r>
              <a:rPr lang="zh-TW" altLang="zh-TW" sz="4000" dirty="0">
                <a:latin typeface="微軟正黑體" panose="020B0604030504040204" pitchFamily="34" charset="-120"/>
                <a:ea typeface="微軟正黑體" panose="020B0604030504040204" pitchFamily="34" charset="-120"/>
              </a:rPr>
              <a:t>評量學生</a:t>
            </a:r>
            <a:r>
              <a:rPr lang="zh-TW" altLang="zh-TW" sz="4000" dirty="0">
                <a:solidFill>
                  <a:schemeClr val="accent6">
                    <a:lumMod val="75000"/>
                  </a:schemeClr>
                </a:solidFill>
                <a:latin typeface="微軟正黑體" panose="020B0604030504040204" pitchFamily="34" charset="-120"/>
                <a:ea typeface="微軟正黑體" panose="020B0604030504040204" pitchFamily="34" charset="-120"/>
              </a:rPr>
              <a:t>運用數學知識解題</a:t>
            </a:r>
            <a:r>
              <a:rPr lang="zh-TW" altLang="zh-TW" sz="4000" dirty="0">
                <a:latin typeface="微軟正黑體" panose="020B0604030504040204" pitchFamily="34" charset="-120"/>
                <a:ea typeface="微軟正黑體" panose="020B0604030504040204" pitchFamily="34" charset="-120"/>
              </a:rPr>
              <a:t>，並</a:t>
            </a:r>
            <a:r>
              <a:rPr lang="zh-TW" altLang="zh-TW" sz="4000" dirty="0">
                <a:solidFill>
                  <a:schemeClr val="accent6">
                    <a:lumMod val="75000"/>
                  </a:schemeClr>
                </a:solidFill>
                <a:latin typeface="微軟正黑體" panose="020B0604030504040204" pitchFamily="34" charset="-120"/>
                <a:ea typeface="微軟正黑體" panose="020B0604030504040204" pitchFamily="34" charset="-120"/>
              </a:rPr>
              <a:t>表達其解題思維過程與說明理由的能力</a:t>
            </a:r>
            <a:r>
              <a:rPr lang="zh-TW" altLang="zh-TW"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eaLnBrk="1" hangingPunct="1">
              <a:buFont typeface="Wingdings" pitchFamily="2" charset="2"/>
              <a:buChar char="u"/>
            </a:pPr>
            <a:r>
              <a:rPr lang="zh-TW" altLang="zh-TW" sz="4000" dirty="0">
                <a:latin typeface="微軟正黑體" panose="020B0604030504040204" pitchFamily="34" charset="-120"/>
                <a:ea typeface="微軟正黑體" panose="020B0604030504040204" pitchFamily="34" charset="-120"/>
              </a:rPr>
              <a:t>評分規準</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eaLnBrk="1" hangingPunct="1">
              <a:buNone/>
            </a:pPr>
            <a:r>
              <a:rPr lang="zh-TW" altLang="en-US" sz="4000"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評閱</a:t>
            </a:r>
            <a:r>
              <a:rPr lang="zh-TW" altLang="zh-TW" dirty="0">
                <a:latin typeface="微軟正黑體" panose="020B0604030504040204" pitchFamily="34" charset="-120"/>
                <a:ea typeface="微軟正黑體" panose="020B0604030504040204" pitchFamily="34" charset="-120"/>
              </a:rPr>
              <a:t>學生解題過程中擬定「</a:t>
            </a:r>
            <a:r>
              <a:rPr lang="zh-TW" altLang="zh-TW" dirty="0">
                <a:solidFill>
                  <a:schemeClr val="accent6">
                    <a:lumMod val="75000"/>
                  </a:schemeClr>
                </a:solidFill>
                <a:latin typeface="微軟正黑體" panose="020B0604030504040204" pitchFamily="34" charset="-120"/>
                <a:ea typeface="微軟正黑體" panose="020B0604030504040204" pitchFamily="34" charset="-120"/>
              </a:rPr>
              <a:t>策略</a:t>
            </a:r>
            <a:r>
              <a:rPr lang="zh-TW" altLang="zh-TW" dirty="0">
                <a:latin typeface="微軟正黑體" panose="020B0604030504040204" pitchFamily="34" charset="-120"/>
                <a:ea typeface="微軟正黑體" panose="020B0604030504040204" pitchFamily="34" charset="-120"/>
              </a:rPr>
              <a:t>」的適切性，及過程「</a:t>
            </a:r>
            <a:r>
              <a:rPr lang="zh-TW" altLang="zh-TW" dirty="0">
                <a:solidFill>
                  <a:schemeClr val="accent6">
                    <a:lumMod val="75000"/>
                  </a:schemeClr>
                </a:solidFill>
                <a:latin typeface="微軟正黑體" panose="020B0604030504040204" pitchFamily="34" charset="-120"/>
                <a:ea typeface="微軟正黑體" panose="020B0604030504040204" pitchFamily="34" charset="-120"/>
              </a:rPr>
              <a:t>表達</a:t>
            </a:r>
            <a:r>
              <a:rPr lang="zh-TW" altLang="zh-TW" dirty="0">
                <a:latin typeface="微軟正黑體" panose="020B0604030504040204" pitchFamily="34" charset="-120"/>
                <a:ea typeface="微軟正黑體" panose="020B0604030504040204" pitchFamily="34" charset="-120"/>
              </a:rPr>
              <a:t>」的合理、完整性。</a:t>
            </a:r>
            <a:endParaRPr lang="en-US" altLang="zh-TW" dirty="0">
              <a:latin typeface="微軟正黑體" panose="020B0604030504040204" pitchFamily="34" charset="-120"/>
              <a:ea typeface="微軟正黑體" panose="020B0604030504040204" pitchFamily="34" charset="-120"/>
            </a:endParaRPr>
          </a:p>
          <a:p>
            <a:pPr lvl="1" eaLnBrk="1" hangingPunct="1">
              <a:buFont typeface="Arial" pitchFamily="34" charset="0"/>
              <a:buChar char="•"/>
            </a:pPr>
            <a:r>
              <a:rPr lang="zh-TW" altLang="en-US" sz="3200" dirty="0">
                <a:latin typeface="微軟正黑體" panose="020B0604030504040204" pitchFamily="34" charset="-120"/>
                <a:ea typeface="微軟正黑體" panose="020B0604030504040204" pitchFamily="34" charset="-120"/>
              </a:rPr>
              <a:t>「</a:t>
            </a:r>
            <a:r>
              <a:rPr lang="zh-TW" altLang="en-US" sz="3200" dirty="0">
                <a:solidFill>
                  <a:schemeClr val="accent6">
                    <a:lumMod val="75000"/>
                  </a:schemeClr>
                </a:solidFill>
                <a:latin typeface="微軟正黑體" panose="020B0604030504040204" pitchFamily="34" charset="-120"/>
                <a:ea typeface="微軟正黑體" panose="020B0604030504040204" pitchFamily="34" charset="-120"/>
              </a:rPr>
              <a:t>策略</a:t>
            </a:r>
            <a:r>
              <a:rPr lang="zh-TW" altLang="en-US" sz="3200" dirty="0">
                <a:latin typeface="微軟正黑體" panose="020B0604030504040204" pitchFamily="34" charset="-120"/>
                <a:ea typeface="微軟正黑體" panose="020B0604030504040204" pitchFamily="34" charset="-120"/>
              </a:rPr>
              <a:t>」是指學生察覺題目條件要素，將題目轉化成數學問題並擬定解題方法。</a:t>
            </a:r>
            <a:endParaRPr lang="en-US" altLang="zh-TW" sz="3200" dirty="0">
              <a:latin typeface="微軟正黑體" panose="020B0604030504040204" pitchFamily="34" charset="-120"/>
              <a:ea typeface="微軟正黑體" panose="020B0604030504040204" pitchFamily="34" charset="-120"/>
            </a:endParaRPr>
          </a:p>
          <a:p>
            <a:pPr lvl="1" eaLnBrk="1" hangingPunct="1">
              <a:buFont typeface="Arial" pitchFamily="34" charset="0"/>
              <a:buChar char="•"/>
            </a:pPr>
            <a:r>
              <a:rPr lang="zh-TW" altLang="en-US" sz="3200" dirty="0">
                <a:latin typeface="微軟正黑體" panose="020B0604030504040204" pitchFamily="34" charset="-120"/>
                <a:ea typeface="微軟正黑體" panose="020B0604030504040204" pitchFamily="34" charset="-120"/>
              </a:rPr>
              <a:t>「</a:t>
            </a:r>
            <a:r>
              <a:rPr lang="zh-TW" altLang="en-US" sz="3200" dirty="0">
                <a:solidFill>
                  <a:schemeClr val="accent6">
                    <a:lumMod val="75000"/>
                  </a:schemeClr>
                </a:solidFill>
                <a:latin typeface="微軟正黑體" panose="020B0604030504040204" pitchFamily="34" charset="-120"/>
                <a:ea typeface="微軟正黑體" panose="020B0604030504040204" pitchFamily="34" charset="-120"/>
              </a:rPr>
              <a:t>表達</a:t>
            </a:r>
            <a:r>
              <a:rPr lang="zh-TW" altLang="en-US" sz="3200" dirty="0">
                <a:latin typeface="微軟正黑體" panose="020B0604030504040204" pitchFamily="34" charset="-120"/>
                <a:ea typeface="微軟正黑體" panose="020B0604030504040204" pitchFamily="34" charset="-120"/>
              </a:rPr>
              <a:t>」是指解題過程的呈現與步驟間合理性的說明。</a:t>
            </a:r>
          </a:p>
          <a:p>
            <a:pPr>
              <a:buFont typeface="Arial" pitchFamily="34" charset="0"/>
              <a:buNone/>
            </a:pPr>
            <a:r>
              <a:rPr lang="zh-TW" altLang="en-US" dirty="0">
                <a:solidFill>
                  <a:srgbClr val="003366"/>
                </a:solidFill>
                <a:latin typeface="微軟正黑體" panose="020B0604030504040204" pitchFamily="34" charset="-120"/>
                <a:ea typeface="微軟正黑體" panose="020B0604030504040204" pitchFamily="34" charset="-120"/>
              </a:rPr>
              <a:t/>
            </a:r>
            <a:br>
              <a:rPr lang="zh-TW" altLang="en-US" dirty="0">
                <a:solidFill>
                  <a:srgbClr val="003366"/>
                </a:solidFill>
                <a:latin typeface="微軟正黑體" panose="020B0604030504040204" pitchFamily="34" charset="-120"/>
                <a:ea typeface="微軟正黑體" panose="020B0604030504040204" pitchFamily="34" charset="-120"/>
              </a:rPr>
            </a:br>
            <a:endParaRPr lang="zh-TW" altLang="en-US" dirty="0">
              <a:latin typeface="微軟正黑體" panose="020B0604030504040204" pitchFamily="34" charset="-120"/>
              <a:ea typeface="微軟正黑體" panose="020B0604030504040204" pitchFamily="34" charset="-120"/>
            </a:endParaRPr>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
        <p:nvSpPr>
          <p:cNvPr id="4" name="文字方塊 3"/>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0066FF"/>
                </a:solidFill>
                <a:latin typeface="微軟正黑體" panose="020B0604030504040204" pitchFamily="34" charset="-120"/>
                <a:ea typeface="微軟正黑體" panose="020B0604030504040204" pitchFamily="34" charset="-120"/>
              </a:rPr>
              <a:t>五、數學科非選擇題說明</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67813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微軟正黑體" panose="020B0604030504040204" pitchFamily="34" charset="-120"/>
                <a:ea typeface="微軟正黑體" panose="020B0604030504040204" pitchFamily="34" charset="-120"/>
              </a:rPr>
              <a:t>答案卷樣式</a:t>
            </a:r>
            <a:endParaRPr lang="zh-TW" altLang="en-US" sz="4400" b="1" dirty="0">
              <a:latin typeface="微軟正黑體" panose="020B0604030504040204" pitchFamily="34" charset="-120"/>
              <a:ea typeface="微軟正黑體" panose="020B0604030504040204" pitchFamily="34"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2000" dirty="0">
                <a:solidFill>
                  <a:schemeClr val="tx1"/>
                </a:solidFill>
                <a:latin typeface="微軟正黑體" pitchFamily="34" charset="-120"/>
                <a:ea typeface="微軟正黑體" pitchFamily="34" charset="-120"/>
              </a:rPr>
              <a:t> </a:t>
            </a:r>
            <a:r>
              <a:rPr lang="zh-TW" altLang="en-US" sz="2000" b="1" dirty="0">
                <a:solidFill>
                  <a:schemeClr val="tx1"/>
                </a:solidFill>
                <a:latin typeface="微軟正黑體" pitchFamily="34" charset="-120"/>
                <a:ea typeface="微軟正黑體" pitchFamily="34" charset="-120"/>
              </a:rPr>
              <a:t>非選擇題作答區每格</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indent="98425">
              <a:defRPr/>
            </a:pPr>
            <a:r>
              <a:rPr lang="zh-TW" altLang="en-US" sz="2000" b="1" dirty="0">
                <a:solidFill>
                  <a:schemeClr val="tx1"/>
                </a:solidFill>
                <a:latin typeface="微軟正黑體" panose="020B0604030504040204" pitchFamily="34" charset="-120"/>
                <a:ea typeface="微軟正黑體" panose="020B0604030504040204" pitchFamily="34" charset="-120"/>
              </a:rPr>
              <a:t>大小為 </a:t>
            </a:r>
            <a:r>
              <a:rPr lang="en-US" altLang="zh-TW" sz="2000" b="1" u="sng" dirty="0">
                <a:solidFill>
                  <a:schemeClr val="tx1"/>
                </a:solidFill>
                <a:latin typeface="微軟正黑體" pitchFamily="34" charset="-120"/>
                <a:ea typeface="微軟正黑體" pitchFamily="34" charset="-120"/>
              </a:rPr>
              <a:t>12cm*12cm</a:t>
            </a:r>
            <a:endParaRPr lang="zh-TW" altLang="en-US" sz="2000" b="1"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latin typeface="微軟正黑體" panose="020B0604030504040204" pitchFamily="34" charset="-120"/>
                <a:ea typeface="微軟正黑體" panose="020B0604030504040204" pitchFamily="34" charset="-120"/>
              </a:rPr>
              <a:t>選擇題作答區，</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defRPr/>
            </a:pPr>
            <a:r>
              <a:rPr lang="zh-TW" altLang="en-US" sz="2000" b="1" dirty="0">
                <a:solidFill>
                  <a:schemeClr val="tx1"/>
                </a:solidFill>
                <a:latin typeface="微軟正黑體" panose="020B0604030504040204" pitchFamily="34" charset="-120"/>
                <a:ea typeface="微軟正黑體" panose="020B0604030504040204" pitchFamily="34" charset="-120"/>
              </a:rPr>
              <a:t>需以</a:t>
            </a:r>
            <a:r>
              <a:rPr lang="en-US" altLang="zh-TW" sz="2000" b="1" dirty="0">
                <a:solidFill>
                  <a:schemeClr val="tx1"/>
                </a:solidFill>
                <a:latin typeface="微軟正黑體" panose="020B0604030504040204" pitchFamily="34" charset="-120"/>
                <a:ea typeface="微軟正黑體" panose="020B0604030504040204" pitchFamily="34" charset="-120"/>
              </a:rPr>
              <a:t>2B</a:t>
            </a:r>
            <a:r>
              <a:rPr lang="zh-TW" altLang="en-US" sz="2000" b="1" dirty="0">
                <a:solidFill>
                  <a:schemeClr val="tx1"/>
                </a:solidFill>
                <a:latin typeface="微軟正黑體" panose="020B0604030504040204" pitchFamily="34" charset="-120"/>
                <a:ea typeface="微軟正黑體" panose="020B0604030504040204" pitchFamily="34" charset="-120"/>
              </a:rPr>
              <a:t>鉛筆書寫</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695400" y="188913"/>
            <a:ext cx="9828584" cy="1143000"/>
          </a:xfrm>
        </p:spPr>
        <p:txBody>
          <a:bodyPr/>
          <a:lstStyle/>
          <a:p>
            <a:pPr algn="l"/>
            <a:r>
              <a:rPr lang="zh-TW" altLang="en-US" sz="4800" dirty="0" smtClean="0">
                <a:latin typeface="微軟正黑體" panose="020B0604030504040204" pitchFamily="34" charset="-120"/>
                <a:ea typeface="微軟正黑體" panose="020B0604030504040204" pitchFamily="34" charset="-120"/>
              </a:rPr>
              <a:t>狀況</a:t>
            </a:r>
            <a:r>
              <a:rPr lang="en-US" altLang="zh-TW" sz="4800" dirty="0" smtClean="0">
                <a:latin typeface="微軟正黑體" panose="020B0604030504040204" pitchFamily="34" charset="-120"/>
                <a:ea typeface="微軟正黑體" panose="020B0604030504040204" pitchFamily="34" charset="-120"/>
              </a:rPr>
              <a:t>1</a:t>
            </a:r>
            <a:r>
              <a:rPr lang="zh-TW" altLang="en-US" sz="4800" dirty="0" smtClean="0">
                <a:latin typeface="微軟正黑體" panose="020B0604030504040204" pitchFamily="34" charset="-120"/>
                <a:ea typeface="微軟正黑體" panose="020B0604030504040204" pitchFamily="34" charset="-120"/>
              </a:rPr>
              <a:t>：超出</a:t>
            </a:r>
            <a:r>
              <a:rPr lang="zh-TW" altLang="en-US" sz="4800" dirty="0">
                <a:latin typeface="微軟正黑體" panose="020B0604030504040204" pitchFamily="34" charset="-120"/>
                <a:ea typeface="微軟正黑體" panose="020B0604030504040204" pitchFamily="34" charset="-120"/>
              </a:rPr>
              <a:t>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微軟正黑體" panose="020B0604030504040204" pitchFamily="34" charset="-120"/>
                <a:ea typeface="微軟正黑體" panose="020B0604030504040204" pitchFamily="34"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9" name="內容版面配置區 2"/>
          <p:cNvSpPr>
            <a:spLocks noGrp="1"/>
          </p:cNvSpPr>
          <p:nvPr>
            <p:ph idx="4294967295"/>
          </p:nvPr>
        </p:nvSpPr>
        <p:spPr>
          <a:xfrm>
            <a:off x="6023992" y="1196752"/>
            <a:ext cx="5904084" cy="1714500"/>
          </a:xfrm>
        </p:spPr>
        <p:txBody>
          <a:bodyPr/>
          <a:lstStyle/>
          <a:p>
            <a:r>
              <a:rPr lang="zh-TW" altLang="en-US" dirty="0">
                <a:latin typeface="微軟正黑體" panose="020B0604030504040204" pitchFamily="34" charset="-120"/>
                <a:ea typeface="微軟正黑體" panose="020B0604030504040204" pitchFamily="34"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
        <p:nvSpPr>
          <p:cNvPr id="7"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kumimoji="0" lang="zh-TW" altLang="en-US" sz="4800" kern="0" dirty="0" smtClean="0">
                <a:latin typeface="微軟正黑體" panose="020B0604030504040204" pitchFamily="34" charset="-120"/>
                <a:ea typeface="微軟正黑體" panose="020B0604030504040204" pitchFamily="34" charset="-120"/>
              </a:rPr>
              <a:t>狀況</a:t>
            </a:r>
            <a:r>
              <a:rPr kumimoji="0" lang="en-US" altLang="zh-TW" sz="4800" kern="0" dirty="0" smtClean="0">
                <a:latin typeface="微軟正黑體" panose="020B0604030504040204" pitchFamily="34" charset="-120"/>
                <a:ea typeface="微軟正黑體" panose="020B0604030504040204" pitchFamily="34" charset="-120"/>
              </a:rPr>
              <a:t>2</a:t>
            </a:r>
            <a:r>
              <a:rPr kumimoji="0" lang="zh-TW" altLang="en-US" sz="4800" kern="0" dirty="0">
                <a:latin typeface="微軟正黑體" panose="020B0604030504040204" pitchFamily="34" charset="-120"/>
                <a:ea typeface="微軟正黑體" panose="020B0604030504040204" pitchFamily="34" charset="-120"/>
              </a:rPr>
              <a:t> ：</a:t>
            </a:r>
            <a:r>
              <a:rPr lang="zh-TW" altLang="en-US" sz="4800" dirty="0" smtClean="0">
                <a:latin typeface="微軟正黑體" panose="020B0604030504040204" pitchFamily="34" charset="-120"/>
                <a:ea typeface="微軟正黑體" panose="020B0604030504040204" pitchFamily="34" charset="-120"/>
              </a:rPr>
              <a:t>規劃</a:t>
            </a:r>
            <a:r>
              <a:rPr lang="zh-TW" altLang="en-US" sz="4800" dirty="0">
                <a:latin typeface="微軟正黑體" panose="020B0604030504040204" pitchFamily="34" charset="-120"/>
                <a:ea typeface="微軟正黑體" panose="020B0604030504040204" pitchFamily="34" charset="-120"/>
              </a:rPr>
              <a:t>作答區</a:t>
            </a:r>
            <a:endParaRPr kumimoji="0" lang="zh-TW" altLang="en-US" sz="4800" kern="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3" name="內容版面配置區 2"/>
          <p:cNvSpPr>
            <a:spLocks noGrp="1"/>
          </p:cNvSpPr>
          <p:nvPr>
            <p:ph idx="4294967295"/>
          </p:nvPr>
        </p:nvSpPr>
        <p:spPr>
          <a:xfrm>
            <a:off x="6672064" y="1412875"/>
            <a:ext cx="4644056" cy="2808213"/>
          </a:xfrm>
        </p:spPr>
        <p:txBody>
          <a:bodyPr/>
          <a:lstStyle/>
          <a:p>
            <a:r>
              <a:rPr lang="zh-TW" altLang="en-US" dirty="0">
                <a:latin typeface="微軟正黑體" panose="020B0604030504040204" pitchFamily="34" charset="-120"/>
                <a:ea typeface="微軟正黑體" panose="020B0604030504040204" pitchFamily="34"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983432" y="1412875"/>
            <a:ext cx="5188396" cy="5293477"/>
          </a:xfrm>
          <a:prstGeom prst="rect">
            <a:avLst/>
          </a:prstGeom>
          <a:noFill/>
          <a:ln w="9525">
            <a:noFill/>
            <a:miter lim="800000"/>
            <a:headEnd/>
            <a:tailEnd/>
          </a:ln>
        </p:spPr>
      </p:pic>
      <p:sp>
        <p:nvSpPr>
          <p:cNvPr id="5"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狀況</a:t>
            </a:r>
            <a:r>
              <a:rPr lang="en-US" altLang="zh-TW" sz="4800" dirty="0">
                <a:latin typeface="微軟正黑體" panose="020B0604030504040204" pitchFamily="34" charset="-120"/>
                <a:ea typeface="微軟正黑體" panose="020B0604030504040204" pitchFamily="34" charset="-120"/>
              </a:rPr>
              <a:t>3</a:t>
            </a:r>
            <a:r>
              <a:rPr lang="zh-TW" altLang="en-US" sz="4800" dirty="0">
                <a:latin typeface="微軟正黑體" panose="020B0604030504040204" pitchFamily="34" charset="-120"/>
                <a:ea typeface="微軟正黑體" panose="020B0604030504040204" pitchFamily="34" charset="-120"/>
              </a:rPr>
              <a:t> ：將題目圖形畫在作答區內</a:t>
            </a:r>
            <a:endParaRPr kumimoji="0" lang="zh-TW" altLang="en-US" sz="4800" kern="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207568" y="6858000"/>
            <a:ext cx="8229600" cy="1143000"/>
          </a:xfrm>
        </p:spPr>
        <p:txBody>
          <a:bodyPr/>
          <a:lstStyle/>
          <a:p>
            <a:r>
              <a:rPr lang="zh-TW" altLang="en-US" dirty="0">
                <a:latin typeface="微軟正黑體" panose="020B0604030504040204" pitchFamily="34" charset="-120"/>
                <a:ea typeface="微軟正黑體" panose="020B0604030504040204" pitchFamily="34" charset="-120"/>
              </a:rPr>
              <a:t>違規卷</a:t>
            </a:r>
          </a:p>
        </p:txBody>
      </p:sp>
      <p:sp>
        <p:nvSpPr>
          <p:cNvPr id="113667" name="內容版面配置區 2"/>
          <p:cNvSpPr>
            <a:spLocks noGrp="1"/>
          </p:cNvSpPr>
          <p:nvPr>
            <p:ph idx="4294967295"/>
          </p:nvPr>
        </p:nvSpPr>
        <p:spPr>
          <a:xfrm>
            <a:off x="6382340" y="1552772"/>
            <a:ext cx="4214812" cy="1801813"/>
          </a:xfrm>
        </p:spPr>
        <p:txBody>
          <a:bodyPr/>
          <a:lstStyle/>
          <a:p>
            <a:r>
              <a:rPr lang="zh-TW" altLang="en-US" dirty="0">
                <a:latin typeface="微軟正黑體" panose="020B0604030504040204" pitchFamily="34" charset="-120"/>
                <a:ea typeface="微軟正黑體" panose="020B0604030504040204" pitchFamily="34"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556792"/>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770076" y="2741595"/>
            <a:ext cx="3819525" cy="3647878"/>
          </a:xfrm>
          <a:prstGeom prst="rect">
            <a:avLst/>
          </a:prstGeom>
          <a:noFill/>
          <a:ln w="9525">
            <a:solidFill>
              <a:schemeClr val="tx1"/>
            </a:solidFill>
            <a:miter lim="800000"/>
            <a:headEnd/>
            <a:tailEnd/>
          </a:ln>
        </p:spPr>
      </p:pic>
      <p:sp>
        <p:nvSpPr>
          <p:cNvPr id="7"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smtClean="0">
                <a:latin typeface="微軟正黑體" panose="020B0604030504040204" pitchFamily="34" charset="-120"/>
                <a:ea typeface="微軟正黑體" panose="020B0604030504040204" pitchFamily="34" charset="-120"/>
              </a:rPr>
              <a:t>狀況</a:t>
            </a:r>
            <a:r>
              <a:rPr lang="en-US" altLang="zh-TW" sz="4800" dirty="0" smtClean="0">
                <a:latin typeface="微軟正黑體" panose="020B0604030504040204" pitchFamily="34" charset="-120"/>
                <a:ea typeface="微軟正黑體" panose="020B0604030504040204" pitchFamily="34" charset="-120"/>
              </a:rPr>
              <a:t>4</a:t>
            </a:r>
            <a:r>
              <a:rPr lang="zh-TW" altLang="en-US" sz="4800" dirty="0" smtClean="0">
                <a:latin typeface="微軟正黑體" panose="020B0604030504040204" pitchFamily="34" charset="-120"/>
                <a:ea typeface="微軟正黑體" panose="020B0604030504040204" pitchFamily="34" charset="-120"/>
              </a:rPr>
              <a:t> ：違規</a:t>
            </a:r>
            <a:r>
              <a:rPr lang="zh-TW" altLang="en-US" sz="4800" dirty="0">
                <a:latin typeface="微軟正黑體" panose="020B0604030504040204" pitchFamily="34" charset="-120"/>
                <a:ea typeface="微軟正黑體" panose="020B0604030504040204" pitchFamily="34" charset="-120"/>
              </a:rPr>
              <a:t>卷</a:t>
            </a:r>
            <a:endParaRPr kumimoji="0" lang="zh-TW" altLang="en-US" sz="4800" kern="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字方塊 2"/>
          <p:cNvSpPr txBox="1">
            <a:spLocks noChangeArrowheads="1"/>
          </p:cNvSpPr>
          <p:nvPr/>
        </p:nvSpPr>
        <p:spPr bwMode="auto">
          <a:xfrm>
            <a:off x="695400" y="598936"/>
            <a:ext cx="11161240"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smtClean="0">
                <a:solidFill>
                  <a:srgbClr val="0066FF"/>
                </a:solidFill>
                <a:latin typeface="微軟正黑體" panose="020B0604030504040204" pitchFamily="34" charset="-120"/>
                <a:ea typeface="微軟正黑體" panose="020B0604030504040204" pitchFamily="34" charset="-120"/>
              </a:rPr>
              <a:t>五、</a:t>
            </a:r>
            <a:r>
              <a:rPr lang="zh-TW" altLang="en-US" sz="4800" b="1" dirty="0">
                <a:solidFill>
                  <a:srgbClr val="0066FF"/>
                </a:solidFill>
                <a:latin typeface="微軟正黑體" panose="020B0604030504040204" pitchFamily="34" charset="-120"/>
                <a:ea typeface="微軟正黑體" panose="020B0604030504040204" pitchFamily="34" charset="-120"/>
              </a:rPr>
              <a:t>國文科寫作</a:t>
            </a:r>
            <a:r>
              <a:rPr lang="zh-TW" altLang="en-US" sz="4800" b="1" dirty="0" smtClean="0">
                <a:solidFill>
                  <a:srgbClr val="0066FF"/>
                </a:solidFill>
                <a:latin typeface="微軟正黑體" panose="020B0604030504040204" pitchFamily="34" charset="-120"/>
                <a:ea typeface="微軟正黑體" panose="020B0604030504040204" pitchFamily="34" charset="-120"/>
              </a:rPr>
              <a:t>測驗</a:t>
            </a:r>
            <a:r>
              <a:rPr lang="zh-TW" altLang="en-US" sz="4800" b="1" dirty="0">
                <a:solidFill>
                  <a:srgbClr val="0066FF"/>
                </a:solidFill>
                <a:latin typeface="微軟正黑體" panose="020B0604030504040204" pitchFamily="34" charset="-120"/>
                <a:ea typeface="微軟正黑體" panose="020B0604030504040204" pitchFamily="34" charset="-120"/>
              </a:rPr>
              <a:t>例題</a:t>
            </a:r>
            <a:r>
              <a:rPr lang="zh-TW" altLang="en-US" sz="4800" b="1" dirty="0" smtClean="0">
                <a:solidFill>
                  <a:srgbClr val="0066FF"/>
                </a:solidFill>
                <a:latin typeface="微軟正黑體" panose="020B0604030504040204" pitchFamily="34" charset="-120"/>
                <a:ea typeface="微軟正黑體" panose="020B0604030504040204" pitchFamily="34" charset="-120"/>
              </a:rPr>
              <a:t>說明</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7F47AD18-E8BF-4638-93FE-DD7E6510EAC2}"/>
              </a:ext>
            </a:extLst>
          </p:cNvPr>
          <p:cNvPicPr>
            <a:picLocks noChangeAspect="1"/>
          </p:cNvPicPr>
          <p:nvPr/>
        </p:nvPicPr>
        <p:blipFill rotWithShape="1">
          <a:blip r:embed="rId2">
            <a:extLst>
              <a:ext uri="{28A0092B-C50C-407E-A947-70E740481C1C}">
                <a14:useLocalDpi xmlns:a14="http://schemas.microsoft.com/office/drawing/2010/main" val="0"/>
              </a:ext>
            </a:extLst>
          </a:blip>
          <a:srcRect l="6250" t="12461" r="8595" b="5648"/>
          <a:stretch/>
        </p:blipFill>
        <p:spPr>
          <a:xfrm>
            <a:off x="1946405" y="1534991"/>
            <a:ext cx="8686099" cy="533916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rotWithShape="1">
          <a:blip r:embed="rId3">
            <a:extLst>
              <a:ext uri="{28A0092B-C50C-407E-A947-70E740481C1C}">
                <a14:useLocalDpi xmlns:a14="http://schemas.microsoft.com/office/drawing/2010/main" val="0"/>
              </a:ext>
            </a:extLst>
          </a:blip>
          <a:srcRect l="5970" t="7154" r="23134" b="3414"/>
          <a:stretch/>
        </p:blipFill>
        <p:spPr>
          <a:xfrm>
            <a:off x="1703512" y="0"/>
            <a:ext cx="8686800" cy="685800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hape 82"/>
          <p:cNvSpPr txBox="1">
            <a:spLocks/>
          </p:cNvSpPr>
          <p:nvPr/>
        </p:nvSpPr>
        <p:spPr bwMode="auto">
          <a:xfrm>
            <a:off x="1775520" y="4515692"/>
            <a:ext cx="8424936" cy="857523"/>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lnSpc>
                <a:spcPct val="150000"/>
              </a:lnSpc>
            </a:pPr>
            <a:r>
              <a:rPr lang="zh-TW" altLang="zh-TW" sz="2400" dirty="0">
                <a:solidFill>
                  <a:srgbClr val="002060"/>
                </a:solidFill>
                <a:latin typeface="微軟正黑體" panose="020B0604030504040204" pitchFamily="34" charset="-120"/>
                <a:ea typeface="微軟正黑體" panose="020B0604030504040204" pitchFamily="34" charset="-120"/>
              </a:rPr>
              <a:t>註：</a:t>
            </a:r>
            <a:r>
              <a:rPr lang="en-US" altLang="zh-TW" sz="2400" dirty="0">
                <a:solidFill>
                  <a:srgbClr val="002060"/>
                </a:solidFill>
                <a:latin typeface="微軟正黑體" panose="020B0604030504040204" pitchFamily="34" charset="-120"/>
                <a:ea typeface="微軟正黑體" panose="020B0604030504040204" pitchFamily="34" charset="-120"/>
              </a:rPr>
              <a:t>108</a:t>
            </a:r>
            <a:r>
              <a:rPr lang="zh-TW" altLang="zh-TW" sz="2400" dirty="0">
                <a:solidFill>
                  <a:srgbClr val="002060"/>
                </a:solidFill>
                <a:latin typeface="微軟正黑體" panose="020B0604030504040204" pitchFamily="34" charset="-120"/>
                <a:ea typeface="微軟正黑體" panose="020B0604030504040204" pitchFamily="34" charset="-120"/>
              </a:rPr>
              <a:t>學年度當總積分完全相同時，需進行超額比序</a:t>
            </a:r>
            <a:r>
              <a:rPr lang="zh-TW" altLang="zh-TW" sz="2400" dirty="0" smtClean="0">
                <a:solidFill>
                  <a:srgbClr val="002060"/>
                </a:solidFill>
                <a:latin typeface="微軟正黑體" panose="020B0604030504040204" pitchFamily="34" charset="-120"/>
                <a:ea typeface="微軟正黑體" panose="020B0604030504040204" pitchFamily="34" charset="-120"/>
              </a:rPr>
              <a:t>，比序</a:t>
            </a:r>
            <a:r>
              <a:rPr lang="zh-TW" altLang="en-US" sz="2400" dirty="0">
                <a:solidFill>
                  <a:srgbClr val="002060"/>
                </a:solidFill>
                <a:latin typeface="微軟正黑體" panose="020B0604030504040204" pitchFamily="34" charset="-120"/>
                <a:ea typeface="微軟正黑體" panose="020B0604030504040204" pitchFamily="34" charset="-120"/>
              </a:rPr>
              <a:t> </a:t>
            </a:r>
            <a:r>
              <a:rPr lang="zh-TW" altLang="en-US" sz="2400" dirty="0" smtClean="0">
                <a:solidFill>
                  <a:srgbClr val="002060"/>
                </a:solidFill>
                <a:latin typeface="微軟正黑體" panose="020B0604030504040204" pitchFamily="34" charset="-120"/>
                <a:ea typeface="微軟正黑體" panose="020B0604030504040204" pitchFamily="34" charset="-120"/>
              </a:rPr>
              <a:t> </a:t>
            </a:r>
            <a:endParaRPr lang="en-US" altLang="zh-TW" sz="2400" dirty="0" smtClean="0">
              <a:solidFill>
                <a:srgbClr val="002060"/>
              </a:solidFill>
              <a:latin typeface="微軟正黑體" panose="020B0604030504040204" pitchFamily="34" charset="-120"/>
              <a:ea typeface="微軟正黑體" panose="020B0604030504040204" pitchFamily="34" charset="-120"/>
            </a:endParaRPr>
          </a:p>
          <a:p>
            <a:pPr algn="l">
              <a:lnSpc>
                <a:spcPct val="150000"/>
              </a:lnSpc>
            </a:pPr>
            <a:r>
              <a:rPr lang="zh-TW" altLang="en-US" sz="2400" dirty="0">
                <a:solidFill>
                  <a:srgbClr val="002060"/>
                </a:solidFill>
                <a:latin typeface="微軟正黑體" panose="020B0604030504040204" pitchFamily="34" charset="-120"/>
                <a:ea typeface="微軟正黑體" panose="020B0604030504040204" pitchFamily="34" charset="-120"/>
              </a:rPr>
              <a:t> </a:t>
            </a:r>
            <a:r>
              <a:rPr lang="zh-TW" altLang="en-US" sz="2400" dirty="0" smtClean="0">
                <a:solidFill>
                  <a:srgbClr val="002060"/>
                </a:solidFill>
                <a:latin typeface="微軟正黑體" panose="020B0604030504040204" pitchFamily="34" charset="-120"/>
                <a:ea typeface="微軟正黑體" panose="020B0604030504040204" pitchFamily="34" charset="-120"/>
              </a:rPr>
              <a:t>       </a:t>
            </a:r>
            <a:r>
              <a:rPr lang="zh-TW" altLang="zh-TW" sz="2400" dirty="0" smtClean="0">
                <a:solidFill>
                  <a:srgbClr val="002060"/>
                </a:solidFill>
                <a:latin typeface="微軟正黑體" panose="020B0604030504040204" pitchFamily="34" charset="-120"/>
                <a:ea typeface="微軟正黑體" panose="020B0604030504040204" pitchFamily="34" charset="-120"/>
              </a:rPr>
              <a:t>至</a:t>
            </a:r>
            <a:r>
              <a:rPr lang="zh-TW" altLang="zh-TW" sz="2400" dirty="0">
                <a:solidFill>
                  <a:srgbClr val="002060"/>
                </a:solidFill>
                <a:latin typeface="微軟正黑體" panose="020B0604030504040204" pitchFamily="34" charset="-120"/>
                <a:ea typeface="微軟正黑體" panose="020B0604030504040204" pitchFamily="34" charset="-120"/>
              </a:rPr>
              <a:t>「志願序積分」時，志願序積分高者將優先錄取。</a:t>
            </a:r>
          </a:p>
        </p:txBody>
      </p:sp>
      <p:sp>
        <p:nvSpPr>
          <p:cNvPr id="10" name="內容版面配置區 2"/>
          <p:cNvSpPr txBox="1">
            <a:spLocks/>
          </p:cNvSpPr>
          <p:nvPr/>
        </p:nvSpPr>
        <p:spPr bwMode="auto">
          <a:xfrm>
            <a:off x="671530" y="1429933"/>
            <a:ext cx="10393022" cy="7683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eaLnBrk="1" hangingPunct="1">
              <a:buNone/>
              <a:defRPr/>
            </a:pP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本區近</a:t>
            </a:r>
            <a:r>
              <a:rPr kumimoji="0" lang="en-US" altLang="zh-TW"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6</a:t>
            </a: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年第</a:t>
            </a:r>
            <a:r>
              <a:rPr kumimoji="0" lang="en-US" altLang="zh-TW"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1</a:t>
            </a: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志願錄取率</a:t>
            </a:r>
          </a:p>
        </p:txBody>
      </p:sp>
      <p:sp>
        <p:nvSpPr>
          <p:cNvPr id="13" name="文字方塊 5"/>
          <p:cNvSpPr txBox="1">
            <a:spLocks noChangeArrowheads="1"/>
          </p:cNvSpPr>
          <p:nvPr/>
        </p:nvSpPr>
        <p:spPr bwMode="auto">
          <a:xfrm>
            <a:off x="695400" y="598936"/>
            <a:ext cx="6249987"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0066FF"/>
                </a:solidFill>
                <a:latin typeface="微軟正黑體" panose="020B0604030504040204" pitchFamily="34" charset="-120"/>
                <a:ea typeface="微軟正黑體" panose="020B0604030504040204" pitchFamily="34" charset="-120"/>
              </a:rPr>
              <a:t>一、適性入學的成果</a:t>
            </a:r>
          </a:p>
        </p:txBody>
      </p:sp>
      <p:pic>
        <p:nvPicPr>
          <p:cNvPr id="4" name="圖片 3"/>
          <p:cNvPicPr>
            <a:picLocks noChangeAspect="1"/>
          </p:cNvPicPr>
          <p:nvPr/>
        </p:nvPicPr>
        <p:blipFill rotWithShape="1">
          <a:blip r:embed="rId3"/>
          <a:srcRect r="12874"/>
          <a:stretch/>
        </p:blipFill>
        <p:spPr>
          <a:xfrm>
            <a:off x="722141" y="2137094"/>
            <a:ext cx="10414419" cy="2156002"/>
          </a:xfrm>
          <a:prstGeom prst="rect">
            <a:avLst/>
          </a:prstGeom>
        </p:spPr>
      </p:pic>
      <p:sp>
        <p:nvSpPr>
          <p:cNvPr id="8" name="Shape 84"/>
          <p:cNvSpPr>
            <a:spLocks noChangeArrowheads="1"/>
          </p:cNvSpPr>
          <p:nvPr/>
        </p:nvSpPr>
        <p:spPr bwMode="auto">
          <a:xfrm>
            <a:off x="2999656" y="2420889"/>
            <a:ext cx="1296144" cy="1872208"/>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20064" y="1"/>
            <a:ext cx="6476104" cy="6868260"/>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6036118" y="764704"/>
            <a:ext cx="6155882" cy="3165609"/>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5" name="內容版面配置區 2"/>
          <p:cNvSpPr>
            <a:spLocks noGrp="1"/>
          </p:cNvSpPr>
          <p:nvPr>
            <p:ph idx="4294967295"/>
          </p:nvPr>
        </p:nvSpPr>
        <p:spPr>
          <a:xfrm>
            <a:off x="551384" y="1628800"/>
            <a:ext cx="11017224" cy="5040560"/>
          </a:xfrm>
        </p:spPr>
        <p:txBody>
          <a:bodyPr/>
          <a:lstStyle/>
          <a:p>
            <a:pPr marL="0" indent="0" algn="just" eaLnBrk="1">
              <a:lnSpc>
                <a:spcPct val="90000"/>
              </a:lnSpc>
              <a:spcAft>
                <a:spcPts val="600"/>
              </a:spcAft>
              <a:buNone/>
            </a:pPr>
            <a:r>
              <a:rPr lang="zh-TW" altLang="en-US" dirty="0">
                <a:latin typeface="微軟正黑體" panose="020B0604030504040204" pitchFamily="34" charset="-120"/>
                <a:ea typeface="微軟正黑體" panose="020B0604030504040204" pitchFamily="34" charset="-120"/>
              </a:rPr>
              <a:t>檢測國中畢業生</a:t>
            </a:r>
            <a:r>
              <a:rPr lang="zh-TW" altLang="en-US" dirty="0">
                <a:solidFill>
                  <a:srgbClr val="0000FF"/>
                </a:solidFill>
                <a:latin typeface="微軟正黑體" panose="020B0604030504040204" pitchFamily="34" charset="-120"/>
                <a:ea typeface="微軟正黑體" panose="020B0604030504040204" pitchFamily="34" charset="-120"/>
              </a:rPr>
              <a:t>表達經驗見聞</a:t>
            </a:r>
            <a:r>
              <a:rPr lang="zh-TW" altLang="en-US" dirty="0">
                <a:latin typeface="微軟正黑體" panose="020B0604030504040204" pitchFamily="34" charset="-120"/>
                <a:ea typeface="微軟正黑體" panose="020B0604030504040204" pitchFamily="34" charset="-120"/>
              </a:rPr>
              <a:t>和</a:t>
            </a:r>
            <a:r>
              <a:rPr lang="zh-TW" altLang="en-US" dirty="0">
                <a:solidFill>
                  <a:srgbClr val="0000FF"/>
                </a:solidFill>
                <a:latin typeface="微軟正黑體" panose="020B0604030504040204" pitchFamily="34" charset="-120"/>
                <a:ea typeface="微軟正黑體" panose="020B0604030504040204" pitchFamily="34" charset="-120"/>
              </a:rPr>
              <a:t>情感思想的綜合語文能力。</a:t>
            </a:r>
            <a:endParaRPr lang="zh-TW" altLang="en-US" dirty="0">
              <a:latin typeface="微軟正黑體" panose="020B0604030504040204" pitchFamily="34" charset="-120"/>
              <a:ea typeface="微軟正黑體" panose="020B0604030504040204" pitchFamily="34" charset="-120"/>
            </a:endParaRPr>
          </a:p>
          <a:p>
            <a:pPr marL="0" indent="0" algn="just" eaLnBrk="1">
              <a:lnSpc>
                <a:spcPct val="90000"/>
              </a:lnSpc>
              <a:spcAft>
                <a:spcPts val="600"/>
              </a:spcAft>
              <a:buFont typeface="Wingdings" pitchFamily="2" charset="2"/>
              <a:buChar char="u"/>
            </a:pPr>
            <a:r>
              <a:rPr lang="zh-TW" altLang="en-US" b="1" dirty="0">
                <a:latin typeface="微軟正黑體" panose="020B0604030504040204" pitchFamily="34" charset="-120"/>
                <a:ea typeface="微軟正黑體" panose="020B0604030504040204" pitchFamily="34" charset="-120"/>
              </a:rPr>
              <a:t>立意與取材</a:t>
            </a:r>
            <a:r>
              <a:rPr lang="zh-TW" altLang="en-US" dirty="0">
                <a:latin typeface="微軟正黑體" panose="020B0604030504040204" pitchFamily="34" charset="-120"/>
                <a:ea typeface="微軟正黑體" panose="020B0604030504040204" pitchFamily="34" charset="-120"/>
              </a:rPr>
              <a:t>：能依不同的寫作目的，統整閱讀內容、</a:t>
            </a:r>
            <a:r>
              <a:rPr lang="zh-TW" altLang="en-US" dirty="0" smtClean="0">
                <a:latin typeface="微軟正黑體" panose="020B0604030504040204" pitchFamily="34" charset="-120"/>
                <a:ea typeface="微軟正黑體" panose="020B0604030504040204" pitchFamily="34" charset="-120"/>
              </a:rPr>
              <a:t>篩選</a:t>
            </a:r>
            <a:endParaRPr lang="en-US" altLang="zh-TW" dirty="0" smtClean="0">
              <a:latin typeface="微軟正黑體" panose="020B0604030504040204" pitchFamily="34" charset="-120"/>
              <a:ea typeface="微軟正黑體" panose="020B0604030504040204" pitchFamily="34" charset="-120"/>
            </a:endParaRPr>
          </a:p>
          <a:p>
            <a:pPr marL="0" indent="0" algn="just" eaLnBrk="1">
              <a:lnSpc>
                <a:spcPct val="90000"/>
              </a:lnSpc>
              <a:spcAft>
                <a:spcPts val="600"/>
              </a:spcAft>
              <a:buNone/>
            </a:pPr>
            <a:r>
              <a:rPr lang="zh-TW" altLang="en-US" dirty="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                           合適</a:t>
            </a:r>
            <a:r>
              <a:rPr lang="zh-TW" altLang="en-US" dirty="0">
                <a:latin typeface="微軟正黑體" panose="020B0604030504040204" pitchFamily="34" charset="-120"/>
                <a:ea typeface="微軟正黑體" panose="020B0604030504040204" pitchFamily="34" charset="-120"/>
              </a:rPr>
              <a:t>素材，以表現個人意念。</a:t>
            </a:r>
          </a:p>
          <a:p>
            <a:pPr marL="0" indent="0" algn="just" eaLnBrk="1">
              <a:lnSpc>
                <a:spcPct val="90000"/>
              </a:lnSpc>
              <a:spcAft>
                <a:spcPts val="600"/>
              </a:spcAft>
              <a:buFont typeface="Wingdings" pitchFamily="2" charset="2"/>
              <a:buChar char="u"/>
            </a:pPr>
            <a:r>
              <a:rPr lang="zh-TW" altLang="en-US" b="1" dirty="0">
                <a:latin typeface="微軟正黑體" panose="020B0604030504040204" pitchFamily="34" charset="-120"/>
                <a:ea typeface="微軟正黑體" panose="020B0604030504040204" pitchFamily="34" charset="-120"/>
              </a:rPr>
              <a:t>結構組織</a:t>
            </a:r>
            <a:r>
              <a:rPr lang="zh-TW" altLang="en-US" dirty="0">
                <a:latin typeface="微軟正黑體" panose="020B0604030504040204" pitchFamily="34" charset="-120"/>
                <a:ea typeface="微軟正黑體" panose="020B0604030504040204" pitchFamily="34" charset="-120"/>
              </a:rPr>
              <a:t>：能掌握寫作步驟，首尾連貫，組織完整篇章。</a:t>
            </a:r>
          </a:p>
          <a:p>
            <a:pPr marL="0" indent="0" algn="just" eaLnBrk="1">
              <a:lnSpc>
                <a:spcPct val="90000"/>
              </a:lnSpc>
              <a:spcAft>
                <a:spcPts val="600"/>
              </a:spcAft>
              <a:buFont typeface="Wingdings" pitchFamily="2" charset="2"/>
              <a:buChar char="u"/>
            </a:pPr>
            <a:r>
              <a:rPr lang="zh-TW" altLang="en-US" b="1" dirty="0">
                <a:latin typeface="微軟正黑體" panose="020B0604030504040204" pitchFamily="34" charset="-120"/>
                <a:ea typeface="微軟正黑體" panose="020B0604030504040204" pitchFamily="34" charset="-120"/>
              </a:rPr>
              <a:t>遣詞造句</a:t>
            </a:r>
            <a:r>
              <a:rPr lang="zh-TW" altLang="en-US" dirty="0">
                <a:latin typeface="微軟正黑體" panose="020B0604030504040204" pitchFamily="34" charset="-120"/>
                <a:ea typeface="微軟正黑體" panose="020B0604030504040204" pitchFamily="34" charset="-120"/>
              </a:rPr>
              <a:t>：能正確使用本國語文，</a:t>
            </a:r>
            <a:r>
              <a:rPr lang="zh-TW" altLang="en-US" sz="2800" dirty="0">
                <a:latin typeface="微軟正黑體" panose="020B0604030504040204" pitchFamily="34" charset="-120"/>
                <a:ea typeface="微軟正黑體" panose="020B0604030504040204" pitchFamily="34" charset="-120"/>
              </a:rPr>
              <a:t>適當的遣詞用字、運用</a:t>
            </a:r>
            <a:r>
              <a:rPr lang="zh-TW" altLang="en-US" sz="2800" dirty="0" smtClean="0">
                <a:latin typeface="微軟正黑體" panose="020B0604030504040204" pitchFamily="34" charset="-120"/>
                <a:ea typeface="微軟正黑體" panose="020B0604030504040204" pitchFamily="34" charset="-120"/>
              </a:rPr>
              <a:t>各種</a:t>
            </a:r>
            <a:endParaRPr lang="en-US" altLang="zh-TW" sz="2800" dirty="0" smtClean="0">
              <a:latin typeface="微軟正黑體" panose="020B0604030504040204" pitchFamily="34" charset="-120"/>
              <a:ea typeface="微軟正黑體" panose="020B0604030504040204" pitchFamily="34" charset="-120"/>
            </a:endParaRPr>
          </a:p>
          <a:p>
            <a:pPr marL="0" indent="0" algn="just" eaLnBrk="1">
              <a:lnSpc>
                <a:spcPct val="90000"/>
              </a:lnSpc>
              <a:spcAft>
                <a:spcPts val="600"/>
              </a:spcAft>
              <a:buNone/>
            </a:pPr>
            <a:r>
              <a:rPr lang="zh-TW" altLang="en-US" sz="2800" dirty="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                          句型</a:t>
            </a:r>
            <a:r>
              <a:rPr lang="zh-TW" altLang="en-US" sz="2800" dirty="0">
                <a:latin typeface="微軟正黑體" panose="020B0604030504040204" pitchFamily="34" charset="-120"/>
                <a:ea typeface="微軟正黑體" panose="020B0604030504040204" pitchFamily="34" charset="-120"/>
              </a:rPr>
              <a:t>及修辭寫作。</a:t>
            </a:r>
            <a:endParaRPr lang="zh-TW" altLang="en-US" dirty="0">
              <a:latin typeface="微軟正黑體" panose="020B0604030504040204" pitchFamily="34" charset="-120"/>
              <a:ea typeface="微軟正黑體" panose="020B0604030504040204" pitchFamily="34" charset="-120"/>
            </a:endParaRPr>
          </a:p>
          <a:p>
            <a:pPr marL="0" indent="0" algn="just" eaLnBrk="1">
              <a:lnSpc>
                <a:spcPct val="90000"/>
              </a:lnSpc>
              <a:buFont typeface="Wingdings" pitchFamily="2" charset="2"/>
              <a:buChar char="u"/>
            </a:pPr>
            <a:r>
              <a:rPr lang="zh-TW" altLang="en-US" b="1" dirty="0">
                <a:latin typeface="微軟正黑體" panose="020B0604030504040204" pitchFamily="34" charset="-120"/>
                <a:ea typeface="微軟正黑體" panose="020B0604030504040204" pitchFamily="34" charset="-120"/>
              </a:rPr>
              <a:t>錯別字、格式及標點符號</a:t>
            </a:r>
            <a:r>
              <a:rPr lang="zh-TW" altLang="en-US" dirty="0">
                <a:latin typeface="微軟正黑體" panose="020B0604030504040204" pitchFamily="34" charset="-120"/>
                <a:ea typeface="微軟正黑體" panose="020B0604030504040204" pitchFamily="34" charset="-120"/>
              </a:rPr>
              <a:t>：能正確運用文字、格式及</a:t>
            </a:r>
            <a:r>
              <a:rPr lang="zh-TW" altLang="en-US" dirty="0" smtClean="0">
                <a:latin typeface="微軟正黑體" panose="020B0604030504040204" pitchFamily="34" charset="-120"/>
                <a:ea typeface="微軟正黑體" panose="020B0604030504040204" pitchFamily="34" charset="-120"/>
              </a:rPr>
              <a:t>標點</a:t>
            </a:r>
            <a:r>
              <a:rPr lang="zh-TW" altLang="en-US" dirty="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   </a:t>
            </a:r>
            <a:endParaRPr lang="en-US" altLang="zh-TW" dirty="0" smtClean="0">
              <a:latin typeface="微軟正黑體" panose="020B0604030504040204" pitchFamily="34" charset="-120"/>
              <a:ea typeface="微軟正黑體" panose="020B0604030504040204" pitchFamily="34" charset="-120"/>
            </a:endParaRPr>
          </a:p>
          <a:p>
            <a:pPr marL="0" indent="0" algn="just" eaLnBrk="1">
              <a:lnSpc>
                <a:spcPct val="90000"/>
              </a:lnSpc>
              <a:buNone/>
            </a:pPr>
            <a:r>
              <a:rPr lang="zh-TW" altLang="en-US" dirty="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                                                   符號</a:t>
            </a:r>
            <a:r>
              <a:rPr lang="zh-TW" altLang="en-US" dirty="0">
                <a:latin typeface="微軟正黑體" panose="020B0604030504040204" pitchFamily="34" charset="-120"/>
                <a:ea typeface="微軟正黑體" panose="020B0604030504040204" pitchFamily="34" charset="-120"/>
              </a:rPr>
              <a:t>。</a:t>
            </a:r>
          </a:p>
        </p:txBody>
      </p:sp>
      <p:sp>
        <p:nvSpPr>
          <p:cNvPr id="5"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寫作測驗評量的能力</a:t>
            </a:r>
            <a:endParaRPr kumimoji="0" lang="zh-TW" altLang="en-US" sz="4800" kern="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9" name="圖片 6" descr="會考_寫作測驗答案卷_0917_一般卷_頁面_1.png"/>
          <p:cNvPicPr>
            <a:picLocks noChangeAspect="1"/>
          </p:cNvPicPr>
          <p:nvPr/>
        </p:nvPicPr>
        <p:blipFill>
          <a:blip r:embed="rId2"/>
          <a:srcRect/>
          <a:stretch>
            <a:fillRect/>
          </a:stretch>
        </p:blipFill>
        <p:spPr bwMode="auto">
          <a:xfrm>
            <a:off x="-21791" y="1449038"/>
            <a:ext cx="6095177" cy="4356226"/>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449038"/>
            <a:ext cx="6164260" cy="4356226"/>
          </a:xfrm>
          <a:prstGeom prst="rect">
            <a:avLst/>
          </a:prstGeom>
          <a:noFill/>
          <a:ln w="9525">
            <a:noFill/>
            <a:miter lim="800000"/>
            <a:headEnd/>
            <a:tailEnd/>
          </a:ln>
        </p:spPr>
      </p:pic>
      <p:sp>
        <p:nvSpPr>
          <p:cNvPr id="6"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答案卷樣式</a:t>
            </a:r>
            <a:endParaRPr kumimoji="0" lang="zh-TW" altLang="en-US" sz="4800" kern="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3" name="內容版面配置區 2"/>
          <p:cNvSpPr>
            <a:spLocks noGrp="1"/>
          </p:cNvSpPr>
          <p:nvPr>
            <p:ph idx="4294967295"/>
          </p:nvPr>
        </p:nvSpPr>
        <p:spPr>
          <a:xfrm>
            <a:off x="371364" y="1556792"/>
            <a:ext cx="11449271" cy="4896544"/>
          </a:xfrm>
        </p:spPr>
        <p:txBody>
          <a:bodyPr/>
          <a:lstStyle/>
          <a:p>
            <a:pPr marL="866775" lvl="1" indent="-565150" defTabSz="1511300" eaLnBrk="1" hangingPunct="1">
              <a:lnSpc>
                <a:spcPct val="95000"/>
              </a:lnSpc>
              <a:buFont typeface="Wingdings" pitchFamily="2" charset="2"/>
              <a:buChar char="u"/>
            </a:pPr>
            <a:r>
              <a:rPr lang="zh-TW" altLang="zh-TW" dirty="0">
                <a:latin typeface="微軟正黑體" panose="020B0604030504040204" pitchFamily="34" charset="-120"/>
                <a:ea typeface="微軟正黑體" panose="020B0604030504040204" pitchFamily="34" charset="-120"/>
              </a:rPr>
              <a:t>作答方式：</a:t>
            </a:r>
            <a:r>
              <a:rPr lang="zh-TW" altLang="en-US" dirty="0">
                <a:latin typeface="微軟正黑體" panose="020B0604030504040204" pitchFamily="34" charset="-120"/>
                <a:ea typeface="微軟正黑體" panose="020B0604030504040204" pitchFamily="34" charset="-120"/>
              </a:rPr>
              <a:t>必須仔細閱讀完整試題後，撰寫一篇文章。 </a:t>
            </a:r>
            <a:endParaRPr lang="en-US" altLang="zh-TW" dirty="0">
              <a:latin typeface="微軟正黑體" panose="020B0604030504040204" pitchFamily="34" charset="-120"/>
              <a:ea typeface="微軟正黑體" panose="020B0604030504040204" pitchFamily="34" charset="-120"/>
            </a:endParaRPr>
          </a:p>
          <a:p>
            <a:pPr marL="866775" lvl="1" indent="-565150" defTabSz="1511300" eaLnBrk="1" hangingPunct="1">
              <a:lnSpc>
                <a:spcPct val="95000"/>
              </a:lnSpc>
              <a:buFont typeface="Wingdings" pitchFamily="2" charset="2"/>
              <a:buChar char="u"/>
            </a:pPr>
            <a:r>
              <a:rPr lang="zh-TW" altLang="en-US" dirty="0">
                <a:latin typeface="微軟正黑體" panose="020B0604030504040204" pitchFamily="34" charset="-120"/>
                <a:ea typeface="微軟正黑體" panose="020B0604030504040204" pitchFamily="34" charset="-120"/>
              </a:rPr>
              <a:t>從第一頁右邊第一行開始作答，並</a:t>
            </a:r>
            <a:r>
              <a:rPr lang="zh-TW" altLang="en-US" b="1" dirty="0">
                <a:solidFill>
                  <a:schemeClr val="accent6">
                    <a:lumMod val="75000"/>
                  </a:schemeClr>
                </a:solidFill>
                <a:latin typeface="微軟正黑體" panose="020B0604030504040204" pitchFamily="34" charset="-120"/>
                <a:ea typeface="微軟正黑體" panose="020B0604030504040204" pitchFamily="34" charset="-120"/>
              </a:rPr>
              <a:t>不得要求增加答案卷</a:t>
            </a:r>
            <a:r>
              <a:rPr lang="zh-TW" altLang="en-US" dirty="0">
                <a:latin typeface="微軟正黑體" panose="020B0604030504040204" pitchFamily="34" charset="-120"/>
                <a:ea typeface="微軟正黑體" panose="020B0604030504040204" pitchFamily="34" charset="-120"/>
              </a:rPr>
              <a:t>作答。</a:t>
            </a:r>
            <a:endParaRPr lang="en-US" altLang="zh-TW" dirty="0">
              <a:latin typeface="微軟正黑體" panose="020B0604030504040204" pitchFamily="34" charset="-120"/>
              <a:ea typeface="微軟正黑體" panose="020B0604030504040204" pitchFamily="34" charset="-120"/>
            </a:endParaRPr>
          </a:p>
          <a:p>
            <a:pPr marL="806450" indent="-498475" algn="just" defTabSz="1511300" eaLnBrk="1">
              <a:lnSpc>
                <a:spcPct val="95000"/>
              </a:lnSpc>
              <a:buFont typeface="Wingdings" pitchFamily="2" charset="2"/>
              <a:buChar char="u"/>
            </a:pPr>
            <a:r>
              <a:rPr lang="zh-TW" altLang="en-US" sz="2800" b="1" dirty="0">
                <a:latin typeface="微軟正黑體" panose="020B0604030504040204" pitchFamily="34" charset="-120"/>
                <a:ea typeface="微軟正黑體" panose="020B0604030504040204" pitchFamily="34" charset="-120"/>
              </a:rPr>
              <a:t>以下情形影響作答結果呈現，可能</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影響得分</a:t>
            </a:r>
            <a:r>
              <a:rPr lang="zh-TW" altLang="en-US" sz="2800" b="1" dirty="0">
                <a:latin typeface="微軟正黑體" panose="020B0604030504040204" pitchFamily="34" charset="-120"/>
                <a:ea typeface="微軟正黑體" panose="020B0604030504040204" pitchFamily="34" charset="-120"/>
              </a:rPr>
              <a:t>：</a:t>
            </a:r>
            <a:endParaRPr lang="en-US" altLang="zh-TW" sz="2800" b="1" dirty="0">
              <a:latin typeface="微軟正黑體" panose="020B0604030504040204" pitchFamily="34" charset="-120"/>
              <a:ea typeface="微軟正黑體" panose="020B0604030504040204" pitchFamily="34" charset="-120"/>
            </a:endParaRPr>
          </a:p>
          <a:p>
            <a:pPr marL="806450" indent="-498475" algn="just" defTabSz="1511300" eaLnBrk="1">
              <a:lnSpc>
                <a:spcPct val="95000"/>
              </a:lnSpc>
              <a:buNone/>
            </a:pPr>
            <a:r>
              <a:rPr lang="en-US" altLang="zh-TW" sz="2800" b="1" dirty="0">
                <a:latin typeface="微軟正黑體" panose="020B0604030504040204" pitchFamily="34" charset="-120"/>
                <a:ea typeface="微軟正黑體" panose="020B0604030504040204" pitchFamily="34" charset="-120"/>
              </a:rPr>
              <a:t>   </a:t>
            </a:r>
            <a:r>
              <a:rPr lang="zh-TW" altLang="en-US" sz="2800" b="1" dirty="0" smtClean="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未</a:t>
            </a:r>
            <a:r>
              <a:rPr lang="zh-TW" altLang="en-US" sz="2800" dirty="0">
                <a:latin typeface="微軟正黑體" panose="020B0604030504040204" pitchFamily="34" charset="-120"/>
                <a:ea typeface="微軟正黑體" panose="020B0604030504040204" pitchFamily="34" charset="-120"/>
              </a:rPr>
              <a:t>用</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本國文字書寫（正體字）</a:t>
            </a:r>
            <a:r>
              <a:rPr lang="zh-TW" altLang="en-US" sz="2800" dirty="0">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未用黑色墨水</a:t>
            </a:r>
            <a:r>
              <a:rPr lang="zh-TW" altLang="en-US" sz="2800" dirty="0">
                <a:latin typeface="微軟正黑體" panose="020B0604030504040204" pitchFamily="34" charset="-120"/>
                <a:ea typeface="微軟正黑體" panose="020B0604030504040204" pitchFamily="34" charset="-120"/>
              </a:rPr>
              <a:t>的筆書寫（</a:t>
            </a:r>
            <a:r>
              <a:rPr lang="zh-TW" altLang="zh-TW" sz="2800" dirty="0">
                <a:latin typeface="微軟正黑體" panose="020B0604030504040204" pitchFamily="34" charset="-120"/>
                <a:ea typeface="微軟正黑體" panose="020B0604030504040204" pitchFamily="34" charset="-120"/>
              </a:rPr>
              <a:t>建議使用</a:t>
            </a:r>
            <a:r>
              <a:rPr lang="en-US" altLang="zh-TW" sz="2800" dirty="0">
                <a:latin typeface="微軟正黑體" panose="020B0604030504040204" pitchFamily="34" charset="-120"/>
                <a:ea typeface="微軟正黑體" panose="020B0604030504040204" pitchFamily="34" charset="-120"/>
                <a:cs typeface="Times New Roman" pitchFamily="18" charset="0"/>
              </a:rPr>
              <a:t>0.5mm</a:t>
            </a:r>
            <a:r>
              <a:rPr lang="zh-TW" altLang="zh-TW" sz="2800" dirty="0">
                <a:latin typeface="微軟正黑體" panose="020B0604030504040204" pitchFamily="34" charset="-120"/>
                <a:ea typeface="微軟正黑體" panose="020B0604030504040204" pitchFamily="34" charset="-120"/>
                <a:cs typeface="Times New Roman" pitchFamily="18" charset="0"/>
              </a:rPr>
              <a:t>〜</a:t>
            </a:r>
            <a:r>
              <a:rPr lang="en-US" altLang="zh-TW" sz="2800" dirty="0">
                <a:latin typeface="微軟正黑體" panose="020B0604030504040204" pitchFamily="34" charset="-120"/>
                <a:ea typeface="微軟正黑體" panose="020B0604030504040204" pitchFamily="34" charset="-120"/>
                <a:cs typeface="Times New Roman" pitchFamily="18" charset="0"/>
              </a:rPr>
              <a:t>0.7mm</a:t>
            </a:r>
            <a:r>
              <a:rPr lang="zh-TW" altLang="zh-TW" sz="2800" dirty="0">
                <a:latin typeface="微軟正黑體" panose="020B0604030504040204" pitchFamily="34" charset="-120"/>
                <a:ea typeface="微軟正黑體" panose="020B0604030504040204" pitchFamily="34" charset="-120"/>
              </a:rPr>
              <a:t>之筆尖</a:t>
            </a:r>
            <a:r>
              <a:rPr lang="zh-TW" altLang="en-US" sz="2800" dirty="0">
                <a:latin typeface="微軟正黑體" panose="020B0604030504040204" pitchFamily="34" charset="-120"/>
                <a:ea typeface="微軟正黑體" panose="020B0604030504040204" pitchFamily="34" charset="-120"/>
              </a:rPr>
              <a:t>，且</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不得使用鉛筆</a:t>
            </a:r>
            <a:r>
              <a:rPr lang="zh-TW" altLang="en-US" sz="2800" dirty="0">
                <a:latin typeface="微軟正黑體" panose="020B0604030504040204" pitchFamily="34" charset="-120"/>
                <a:ea typeface="微軟正黑體" panose="020B0604030504040204" pitchFamily="34" charset="-120"/>
              </a:rPr>
              <a:t>）；書寫內容超出答案卷格線外框。</a:t>
            </a:r>
          </a:p>
          <a:p>
            <a:pPr marL="806450" indent="-498475" algn="just" defTabSz="1511300" eaLnBrk="1">
              <a:lnSpc>
                <a:spcPct val="95000"/>
              </a:lnSpc>
              <a:buFont typeface="Wingdings" pitchFamily="2" charset="2"/>
              <a:buChar char="u"/>
            </a:pPr>
            <a:r>
              <a:rPr lang="zh-TW" altLang="en-US" sz="2800" b="1" dirty="0">
                <a:latin typeface="微軟正黑體" panose="020B0604030504040204" pitchFamily="34" charset="-120"/>
                <a:ea typeface="微軟正黑體" panose="020B0604030504040204" pitchFamily="34" charset="-120"/>
              </a:rPr>
              <a:t>以下情形違反考場規則，將不予計分：</a:t>
            </a:r>
            <a:endParaRPr lang="en-US" altLang="zh-TW" sz="2800" b="1" dirty="0">
              <a:latin typeface="微軟正黑體" panose="020B0604030504040204" pitchFamily="34" charset="-120"/>
              <a:ea typeface="微軟正黑體" panose="020B0604030504040204" pitchFamily="34" charset="-120"/>
            </a:endParaRPr>
          </a:p>
          <a:p>
            <a:pPr marL="806450" indent="-498475" algn="just" defTabSz="1511300" eaLnBrk="1">
              <a:lnSpc>
                <a:spcPct val="95000"/>
              </a:lnSpc>
              <a:buNone/>
            </a:pPr>
            <a:r>
              <a:rPr lang="en-US" altLang="zh-TW" sz="2800" b="1"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於答案紙上</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洩漏私人身分</a:t>
            </a:r>
            <a:r>
              <a:rPr lang="zh-TW" altLang="en-US" sz="2800" dirty="0">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污損答案卷</a:t>
            </a:r>
            <a:r>
              <a:rPr lang="zh-TW" altLang="en-US" sz="2800" dirty="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或答</a:t>
            </a:r>
            <a:r>
              <a:rPr lang="zh-TW" altLang="en-US" sz="2800" dirty="0">
                <a:latin typeface="微軟正黑體" panose="020B0604030504040204" pitchFamily="34" charset="-120"/>
                <a:ea typeface="微軟正黑體" panose="020B0604030504040204" pitchFamily="34" charset="-120"/>
              </a:rPr>
              <a:t>案卷上作任何</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標記</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866775" lvl="1" indent="-565150" defTabSz="1511300" eaLnBrk="1" hangingPunct="1">
              <a:lnSpc>
                <a:spcPct val="95000"/>
              </a:lnSpc>
              <a:buClr>
                <a:srgbClr val="000000"/>
              </a:buClr>
              <a:buFont typeface="Wingdings" pitchFamily="2" charset="2"/>
              <a:buChar char="u"/>
            </a:pPr>
            <a:r>
              <a:rPr lang="zh-TW" altLang="en-US" dirty="0">
                <a:latin typeface="微軟正黑體" pitchFamily="34" charset="-120"/>
                <a:ea typeface="微軟正黑體" pitchFamily="34" charset="-120"/>
              </a:rPr>
              <a:t>另針對使用</a:t>
            </a:r>
            <a:r>
              <a:rPr lang="zh-TW" altLang="en-US" b="1" dirty="0">
                <a:latin typeface="微軟正黑體" pitchFamily="34" charset="-120"/>
                <a:ea typeface="微軟正黑體" pitchFamily="34" charset="-120"/>
              </a:rPr>
              <a:t>詩歌體</a:t>
            </a:r>
            <a:r>
              <a:rPr lang="zh-TW" altLang="en-US" dirty="0">
                <a:latin typeface="微軟正黑體" pitchFamily="34" charset="-120"/>
                <a:ea typeface="微軟正黑體" pitchFamily="34" charset="-120"/>
              </a:rPr>
              <a:t>、完全</a:t>
            </a:r>
            <a:r>
              <a:rPr lang="zh-TW" altLang="en-US" b="1" dirty="0">
                <a:latin typeface="微軟正黑體" pitchFamily="34" charset="-120"/>
                <a:ea typeface="微軟正黑體" pitchFamily="34" charset="-120"/>
              </a:rPr>
              <a:t>離題</a:t>
            </a:r>
            <a:r>
              <a:rPr lang="zh-TW" altLang="en-US" dirty="0">
                <a:latin typeface="微軟正黑體" pitchFamily="34" charset="-120"/>
                <a:ea typeface="微軟正黑體" pitchFamily="34" charset="-120"/>
              </a:rPr>
              <a:t>、只</a:t>
            </a:r>
            <a:r>
              <a:rPr lang="zh-TW" altLang="en-US" b="1" dirty="0">
                <a:latin typeface="微軟正黑體" pitchFamily="34" charset="-120"/>
                <a:ea typeface="微軟正黑體" pitchFamily="34" charset="-120"/>
              </a:rPr>
              <a:t>抄寫題目</a:t>
            </a:r>
            <a:r>
              <a:rPr lang="zh-TW" altLang="en-US" dirty="0">
                <a:latin typeface="微軟正黑體" pitchFamily="34" charset="-120"/>
                <a:ea typeface="微軟正黑體" pitchFamily="34" charset="-120"/>
              </a:rPr>
              <a:t>或說明及</a:t>
            </a:r>
            <a:r>
              <a:rPr lang="zh-TW" altLang="en-US" b="1" dirty="0">
                <a:latin typeface="微軟正黑體" pitchFamily="34" charset="-120"/>
                <a:ea typeface="微軟正黑體" pitchFamily="34" charset="-120"/>
              </a:rPr>
              <a:t>空白卷</a:t>
            </a:r>
            <a:r>
              <a:rPr lang="zh-TW" altLang="en-US" dirty="0">
                <a:latin typeface="微軟正黑體" pitchFamily="34" charset="-120"/>
                <a:ea typeface="微軟正黑體" pitchFamily="34" charset="-120"/>
              </a:rPr>
              <a:t>等考生，因無法判斷其寫作能力，給予其</a:t>
            </a:r>
            <a:r>
              <a:rPr lang="zh-TW" altLang="en-US" b="1" dirty="0">
                <a:latin typeface="微軟正黑體" pitchFamily="34" charset="-120"/>
                <a:ea typeface="微軟正黑體" pitchFamily="34" charset="-120"/>
              </a:rPr>
              <a:t>零</a:t>
            </a:r>
            <a:r>
              <a:rPr lang="zh-TW" altLang="en-US" dirty="0">
                <a:latin typeface="微軟正黑體" pitchFamily="34" charset="-120"/>
                <a:ea typeface="微軟正黑體" pitchFamily="34" charset="-120"/>
              </a:rPr>
              <a:t>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
        <p:nvSpPr>
          <p:cNvPr id="4"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寫作測驗作答注意事項</a:t>
            </a:r>
            <a:endParaRPr kumimoji="0" lang="zh-TW" altLang="en-US" sz="4800" kern="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927648" y="1351854"/>
            <a:ext cx="7344816" cy="5535856"/>
          </a:xfrm>
          <a:prstGeom prst="rect">
            <a:avLst/>
          </a:prstGeom>
          <a:noFill/>
          <a:ln w="9525">
            <a:noFill/>
            <a:miter lim="800000"/>
            <a:headEnd/>
            <a:tailEnd/>
          </a:ln>
        </p:spPr>
      </p:pic>
      <p:sp>
        <p:nvSpPr>
          <p:cNvPr id="4"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smtClean="0">
                <a:latin typeface="微軟正黑體" panose="020B0604030504040204" pitchFamily="34" charset="-120"/>
                <a:ea typeface="微軟正黑體" panose="020B0604030504040204" pitchFamily="34" charset="-120"/>
              </a:rPr>
              <a:t>狀況</a:t>
            </a:r>
            <a:r>
              <a:rPr lang="en-US" altLang="zh-TW" sz="4800" dirty="0" smtClean="0">
                <a:latin typeface="微軟正黑體" panose="020B0604030504040204" pitchFamily="34" charset="-120"/>
                <a:ea typeface="微軟正黑體" panose="020B0604030504040204" pitchFamily="34" charset="-120"/>
              </a:rPr>
              <a:t>1</a:t>
            </a:r>
            <a:r>
              <a:rPr lang="zh-TW" altLang="en-US" sz="4800" dirty="0">
                <a:latin typeface="微軟正黑體" panose="020B0604030504040204" pitchFamily="34" charset="-120"/>
                <a:ea typeface="微軟正黑體" panose="020B0604030504040204" pitchFamily="34" charset="-120"/>
              </a:rPr>
              <a:t> ：墨水</a:t>
            </a:r>
            <a:r>
              <a:rPr lang="zh-TW" altLang="en-US" sz="4800" dirty="0" smtClean="0">
                <a:latin typeface="微軟正黑體" panose="020B0604030504040204" pitchFamily="34" charset="-120"/>
                <a:ea typeface="微軟正黑體" panose="020B0604030504040204" pitchFamily="34" charset="-120"/>
              </a:rPr>
              <a:t>不足</a:t>
            </a:r>
            <a:r>
              <a:rPr lang="en-US" altLang="zh-TW" sz="4800" dirty="0" smtClean="0">
                <a:latin typeface="微軟正黑體" panose="020B0604030504040204" pitchFamily="34" charset="-120"/>
                <a:ea typeface="微軟正黑體" panose="020B0604030504040204" pitchFamily="34" charset="-120"/>
              </a:rPr>
              <a:t>(</a:t>
            </a:r>
            <a:r>
              <a:rPr lang="zh-TW" altLang="en-US" sz="4800" dirty="0" smtClean="0">
                <a:latin typeface="微軟正黑體" panose="020B0604030504040204" pitchFamily="34" charset="-120"/>
                <a:ea typeface="微軟正黑體" panose="020B0604030504040204" pitchFamily="34" charset="-120"/>
              </a:rPr>
              <a:t>因需掃描批改</a:t>
            </a:r>
            <a:r>
              <a:rPr lang="en-US" altLang="zh-TW" sz="4800" dirty="0" smtClean="0">
                <a:latin typeface="微軟正黑體" panose="020B0604030504040204" pitchFamily="34" charset="-120"/>
                <a:ea typeface="微軟正黑體" panose="020B0604030504040204" pitchFamily="34" charset="-120"/>
              </a:rPr>
              <a:t>)</a:t>
            </a:r>
            <a:endParaRPr kumimoji="0" lang="zh-TW" altLang="en-US" sz="4800" kern="0" dirty="0">
              <a:latin typeface="微軟正黑體" panose="020B0604030504040204" pitchFamily="34" charset="-120"/>
              <a:ea typeface="微軟正黑體" panose="020B0604030504040204" pitchFamily="34" charset="-120"/>
            </a:endParaRPr>
          </a:p>
        </p:txBody>
      </p:sp>
      <p:sp>
        <p:nvSpPr>
          <p:cNvPr id="2" name="乘號 1"/>
          <p:cNvSpPr/>
          <p:nvPr/>
        </p:nvSpPr>
        <p:spPr bwMode="auto">
          <a:xfrm>
            <a:off x="2423592" y="1196752"/>
            <a:ext cx="1224136" cy="1152128"/>
          </a:xfrm>
          <a:prstGeom prst="mathMultiply">
            <a:avLst/>
          </a:prstGeom>
          <a:solidFill>
            <a:srgbClr val="FF3399"/>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3002377" y="1242316"/>
            <a:ext cx="7198079" cy="5484319"/>
          </a:xfrm>
          <a:prstGeom prst="rect">
            <a:avLst/>
          </a:prstGeom>
          <a:noFill/>
          <a:ln w="9525">
            <a:noFill/>
            <a:miter lim="800000"/>
            <a:headEnd/>
            <a:tailEnd/>
          </a:ln>
        </p:spPr>
      </p:pic>
      <p:sp>
        <p:nvSpPr>
          <p:cNvPr id="4"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smtClean="0">
                <a:latin typeface="微軟正黑體" panose="020B0604030504040204" pitchFamily="34" charset="-120"/>
                <a:ea typeface="微軟正黑體" panose="020B0604030504040204" pitchFamily="34" charset="-120"/>
              </a:rPr>
              <a:t>狀況</a:t>
            </a:r>
            <a:r>
              <a:rPr lang="en-US" altLang="zh-TW" sz="4800" dirty="0" smtClean="0">
                <a:latin typeface="微軟正黑體" panose="020B0604030504040204" pitchFamily="34" charset="-120"/>
                <a:ea typeface="微軟正黑體" panose="020B0604030504040204" pitchFamily="34" charset="-120"/>
              </a:rPr>
              <a:t>2</a:t>
            </a:r>
            <a:r>
              <a:rPr lang="zh-TW" altLang="en-US" sz="4800" dirty="0" smtClean="0">
                <a:latin typeface="微軟正黑體" panose="020B0604030504040204" pitchFamily="34" charset="-120"/>
                <a:ea typeface="微軟正黑體" panose="020B0604030504040204" pitchFamily="34" charset="-120"/>
              </a:rPr>
              <a:t> </a:t>
            </a:r>
            <a:r>
              <a:rPr lang="zh-TW" altLang="en-US" sz="4800" dirty="0">
                <a:latin typeface="微軟正黑體" panose="020B0604030504040204" pitchFamily="34" charset="-120"/>
                <a:ea typeface="微軟正黑體" panose="020B0604030504040204" pitchFamily="34" charset="-120"/>
              </a:rPr>
              <a:t>：字體太小</a:t>
            </a:r>
          </a:p>
        </p:txBody>
      </p:sp>
      <p:sp>
        <p:nvSpPr>
          <p:cNvPr id="6" name="乘號 5"/>
          <p:cNvSpPr/>
          <p:nvPr/>
        </p:nvSpPr>
        <p:spPr bwMode="auto">
          <a:xfrm>
            <a:off x="2423592" y="1196752"/>
            <a:ext cx="1224136" cy="1152128"/>
          </a:xfrm>
          <a:prstGeom prst="mathMultiply">
            <a:avLst/>
          </a:prstGeom>
          <a:solidFill>
            <a:srgbClr val="FF3399"/>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1248624"/>
            <a:ext cx="7200800" cy="5462525"/>
          </a:xfrm>
        </p:spPr>
      </p:pic>
      <p:sp>
        <p:nvSpPr>
          <p:cNvPr id="4"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smtClean="0">
                <a:latin typeface="微軟正黑體" panose="020B0604030504040204" pitchFamily="34" charset="-120"/>
                <a:ea typeface="微軟正黑體" panose="020B0604030504040204" pitchFamily="34" charset="-120"/>
              </a:rPr>
              <a:t>狀況</a:t>
            </a:r>
            <a:r>
              <a:rPr lang="en-US" altLang="zh-TW" sz="4800" dirty="0" smtClean="0">
                <a:latin typeface="微軟正黑體" panose="020B0604030504040204" pitchFamily="34" charset="-120"/>
                <a:ea typeface="微軟正黑體" panose="020B0604030504040204" pitchFamily="34" charset="-120"/>
              </a:rPr>
              <a:t>3</a:t>
            </a:r>
            <a:r>
              <a:rPr lang="zh-TW" altLang="en-US" sz="4800" dirty="0">
                <a:latin typeface="微軟正黑體" panose="020B0604030504040204" pitchFamily="34" charset="-120"/>
                <a:ea typeface="微軟正黑體" panose="020B0604030504040204" pitchFamily="34" charset="-120"/>
              </a:rPr>
              <a:t> ：詩歌體</a:t>
            </a:r>
          </a:p>
        </p:txBody>
      </p:sp>
      <p:sp>
        <p:nvSpPr>
          <p:cNvPr id="6" name="乘號 5"/>
          <p:cNvSpPr/>
          <p:nvPr/>
        </p:nvSpPr>
        <p:spPr bwMode="auto">
          <a:xfrm>
            <a:off x="2423592" y="1196752"/>
            <a:ext cx="1224136" cy="1152128"/>
          </a:xfrm>
          <a:prstGeom prst="mathMultiply">
            <a:avLst/>
          </a:prstGeom>
          <a:solidFill>
            <a:srgbClr val="FF3399"/>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版面配置區 5"/>
          <p:cNvSpPr txBox="1">
            <a:spLocks/>
          </p:cNvSpPr>
          <p:nvPr/>
        </p:nvSpPr>
        <p:spPr bwMode="auto">
          <a:xfrm>
            <a:off x="2351584" y="2348881"/>
            <a:ext cx="7772400" cy="1500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lgn="ctr">
              <a:buNone/>
              <a:defRPr/>
            </a:pP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桃連區主要入學管道</a:t>
            </a:r>
            <a:endParaRPr kumimoji="0" lang="zh-TW" altLang="en-US" sz="6600" kern="0" dirty="0">
              <a:solidFill>
                <a:srgbClr val="0066FF"/>
              </a:solidFill>
              <a:latin typeface="微軟正黑體" panose="020B0604030504040204" pitchFamily="34" charset="-120"/>
              <a:ea typeface="微軟正黑體" panose="020B0604030504040204" pitchFamily="34" charset="-120"/>
            </a:endParaRPr>
          </a:p>
        </p:txBody>
      </p:sp>
    </p:spTree>
    <p:custDataLst>
      <p:tags r:id="rId1"/>
    </p:custData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投影片編號版面配置區 5">
            <a:extLst>
              <a:ext uri="{FF2B5EF4-FFF2-40B4-BE49-F238E27FC236}">
                <a16:creationId xmlns:a16="http://schemas.microsoft.com/office/drawing/2014/main" id="{68E2C345-2AEB-4330-905E-6769A8F8C200}"/>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C6C45BBB-BD2A-4FC7-9B95-0E640AC89EC1}"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68</a:t>
            </a:fld>
            <a:endParaRPr kumimoji="0" lang="zh-TW" altLang="en-US" sz="1200">
              <a:solidFill>
                <a:srgbClr val="898989"/>
              </a:solidFill>
              <a:latin typeface="微軟正黑體" panose="020B0604030504040204" pitchFamily="34" charset="-120"/>
              <a:ea typeface="微軟正黑體" panose="020B0604030504040204" pitchFamily="34" charset="-120"/>
            </a:endParaRPr>
          </a:p>
        </p:txBody>
      </p:sp>
      <p:sp>
        <p:nvSpPr>
          <p:cNvPr id="3" name="圓角矩形 2">
            <a:extLst>
              <a:ext uri="{FF2B5EF4-FFF2-40B4-BE49-F238E27FC236}">
                <a16:creationId xmlns:a16="http://schemas.microsoft.com/office/drawing/2014/main" id="{33BC7B7A-FCC6-4F23-9E43-86546AF7CE6D}"/>
              </a:ext>
            </a:extLst>
          </p:cNvPr>
          <p:cNvSpPr/>
          <p:nvPr/>
        </p:nvSpPr>
        <p:spPr bwMode="auto">
          <a:xfrm>
            <a:off x="2377881" y="7212025"/>
            <a:ext cx="6165561" cy="989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3800" b="1" dirty="0">
                <a:latin typeface="微軟正黑體" panose="020B0604030504040204" pitchFamily="34" charset="-120"/>
                <a:ea typeface="微軟正黑體" panose="020B0604030504040204" pitchFamily="34" charset="-120"/>
              </a:rPr>
              <a:t>112</a:t>
            </a:r>
            <a:r>
              <a:rPr kumimoji="0" lang="zh-TW" altLang="en-US" sz="3800" b="1" dirty="0">
                <a:latin typeface="微軟正黑體" panose="020B0604030504040204" pitchFamily="34" charset="-120"/>
                <a:ea typeface="微軟正黑體" panose="020B0604030504040204" pitchFamily="34" charset="-120"/>
              </a:rPr>
              <a:t>學年度入學方式示意圖</a:t>
            </a:r>
          </a:p>
        </p:txBody>
      </p:sp>
      <p:grpSp>
        <p:nvGrpSpPr>
          <p:cNvPr id="16392" name="群組 17416">
            <a:extLst>
              <a:ext uri="{FF2B5EF4-FFF2-40B4-BE49-F238E27FC236}">
                <a16:creationId xmlns:a16="http://schemas.microsoft.com/office/drawing/2014/main" id="{F30B6DC8-C09F-4FFE-8ECC-0361849105C1}"/>
              </a:ext>
            </a:extLst>
          </p:cNvPr>
          <p:cNvGrpSpPr>
            <a:grpSpLocks/>
          </p:cNvGrpSpPr>
          <p:nvPr/>
        </p:nvGrpSpPr>
        <p:grpSpPr bwMode="auto">
          <a:xfrm>
            <a:off x="991691" y="1319053"/>
            <a:ext cx="10621367" cy="5133985"/>
            <a:chOff x="42754" y="2970024"/>
            <a:chExt cx="8766353" cy="3743960"/>
          </a:xfrm>
        </p:grpSpPr>
        <p:cxnSp>
          <p:nvCxnSpPr>
            <p:cNvPr id="26" name="直線單箭頭接點 25">
              <a:extLst>
                <a:ext uri="{FF2B5EF4-FFF2-40B4-BE49-F238E27FC236}">
                  <a16:creationId xmlns:a16="http://schemas.microsoft.com/office/drawing/2014/main" id="{01552AE3-0D09-400C-BE67-895F4F7D3984}"/>
                </a:ext>
              </a:extLst>
            </p:cNvPr>
            <p:cNvCxnSpPr/>
            <p:nvPr/>
          </p:nvCxnSpPr>
          <p:spPr>
            <a:xfrm>
              <a:off x="42754" y="6061497"/>
              <a:ext cx="1691616" cy="0"/>
            </a:xfrm>
            <a:prstGeom prst="straightConnector1">
              <a:avLst/>
            </a:prstGeom>
            <a:ln w="57150">
              <a:solidFill>
                <a:srgbClr val="FF33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16394" name="群組 28">
              <a:extLst>
                <a:ext uri="{FF2B5EF4-FFF2-40B4-BE49-F238E27FC236}">
                  <a16:creationId xmlns:a16="http://schemas.microsoft.com/office/drawing/2014/main" id="{7AE6ACF0-A4BE-4D57-88A6-4563A2FDDFE7}"/>
                </a:ext>
              </a:extLst>
            </p:cNvPr>
            <p:cNvGrpSpPr>
              <a:grpSpLocks/>
            </p:cNvGrpSpPr>
            <p:nvPr/>
          </p:nvGrpSpPr>
          <p:grpSpPr bwMode="auto">
            <a:xfrm>
              <a:off x="42754" y="2970024"/>
              <a:ext cx="8766353" cy="3743960"/>
              <a:chOff x="179513" y="2997408"/>
              <a:chExt cx="8766353" cy="3743960"/>
            </a:xfrm>
          </p:grpSpPr>
          <p:sp>
            <p:nvSpPr>
              <p:cNvPr id="7" name="圓角矩形 6">
                <a:extLst>
                  <a:ext uri="{FF2B5EF4-FFF2-40B4-BE49-F238E27FC236}">
                    <a16:creationId xmlns:a16="http://schemas.microsoft.com/office/drawing/2014/main" id="{3BAA199D-8D9A-43C7-98AE-E36BECD7F31F}"/>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高中、高職、五專多元入學管道</a:t>
                </a:r>
              </a:p>
            </p:txBody>
          </p:sp>
          <p:sp>
            <p:nvSpPr>
              <p:cNvPr id="8" name="圓角矩形 7">
                <a:extLst>
                  <a:ext uri="{FF2B5EF4-FFF2-40B4-BE49-F238E27FC236}">
                    <a16:creationId xmlns:a16="http://schemas.microsoft.com/office/drawing/2014/main" id="{28DD3551-B0E0-43A0-805F-F509AC15940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微軟正黑體" panose="020B0604030504040204" pitchFamily="34" charset="-120"/>
                    <a:ea typeface="微軟正黑體" panose="020B0604030504040204" pitchFamily="34" charset="-120"/>
                  </a:rPr>
                  <a:t>免試</a:t>
                </a:r>
                <a:r>
                  <a:rPr kumimoji="0" lang="en-US" altLang="zh-TW" sz="2800" b="1" dirty="0">
                    <a:solidFill>
                      <a:schemeClr val="tx1"/>
                    </a:solidFill>
                    <a:latin typeface="微軟正黑體" panose="020B0604030504040204" pitchFamily="34" charset="-120"/>
                    <a:ea typeface="微軟正黑體" panose="020B0604030504040204" pitchFamily="34" charset="-120"/>
                  </a:rPr>
                  <a:t/>
                </a:r>
                <a:br>
                  <a:rPr kumimoji="0" lang="en-US" altLang="zh-TW" sz="2800" b="1" dirty="0">
                    <a:solidFill>
                      <a:schemeClr val="tx1"/>
                    </a:solidFill>
                    <a:latin typeface="微軟正黑體" panose="020B0604030504040204" pitchFamily="34" charset="-120"/>
                    <a:ea typeface="微軟正黑體" panose="020B0604030504040204" pitchFamily="34" charset="-120"/>
                  </a:rPr>
                </a:br>
                <a:r>
                  <a:rPr kumimoji="0" lang="zh-TW" altLang="en-US" sz="2800" b="1" dirty="0">
                    <a:solidFill>
                      <a:schemeClr val="tx1"/>
                    </a:solidFill>
                    <a:latin typeface="微軟正黑體" panose="020B0604030504040204" pitchFamily="34" charset="-120"/>
                    <a:ea typeface="微軟正黑體" panose="020B0604030504040204" pitchFamily="34" charset="-120"/>
                  </a:rPr>
                  <a:t>入學</a:t>
                </a:r>
              </a:p>
            </p:txBody>
          </p:sp>
          <p:sp>
            <p:nvSpPr>
              <p:cNvPr id="9" name="圓角矩形 8">
                <a:extLst>
                  <a:ext uri="{FF2B5EF4-FFF2-40B4-BE49-F238E27FC236}">
                    <a16:creationId xmlns:a16="http://schemas.microsoft.com/office/drawing/2014/main" id="{05995E45-DD91-435F-BC8A-2D106E5EC4E7}"/>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微軟正黑體" panose="020B0604030504040204" pitchFamily="34" charset="-120"/>
                    <a:ea typeface="微軟正黑體" panose="020B0604030504040204" pitchFamily="34" charset="-120"/>
                  </a:rPr>
                  <a:t>申請入學</a:t>
                </a:r>
                <a:endParaRPr kumimoji="0" lang="en-US" altLang="zh-TW" sz="2800" b="1" dirty="0">
                  <a:solidFill>
                    <a:schemeClr val="tx1"/>
                  </a:solidFill>
                  <a:latin typeface="微軟正黑體" panose="020B0604030504040204" pitchFamily="34" charset="-120"/>
                  <a:ea typeface="微軟正黑體" panose="020B0604030504040204" pitchFamily="34" charset="-120"/>
                </a:endParaRPr>
              </a:p>
              <a:p>
                <a:pPr algn="ctr" eaLnBrk="1" fontAlgn="auto" hangingPunct="1">
                  <a:spcBef>
                    <a:spcPts val="0"/>
                  </a:spcBef>
                  <a:spcAft>
                    <a:spcPts val="0"/>
                  </a:spcAft>
                  <a:defRPr/>
                </a:pP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微軟正黑體" panose="020B0604030504040204" pitchFamily="34" charset="-120"/>
                    <a:ea typeface="微軟正黑體" panose="020B0604030504040204" pitchFamily="34" charset="-120"/>
                  </a:rPr>
                  <a:t>五專申請抽籤</a:t>
                </a:r>
                <a:r>
                  <a:rPr kumimoji="0" lang="en-US" altLang="zh-TW" sz="1600" b="1" dirty="0">
                    <a:solidFill>
                      <a:schemeClr val="tx1"/>
                    </a:solidFill>
                    <a:latin typeface="微軟正黑體" panose="020B0604030504040204" pitchFamily="34" charset="-120"/>
                    <a:ea typeface="微軟正黑體" panose="020B0604030504040204" pitchFamily="34" charset="-120"/>
                  </a:rPr>
                  <a:t>)</a:t>
                </a:r>
                <a:endParaRPr kumimoji="0"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1" name="圓角矩形 10">
                <a:extLst>
                  <a:ext uri="{FF2B5EF4-FFF2-40B4-BE49-F238E27FC236}">
                    <a16:creationId xmlns:a16="http://schemas.microsoft.com/office/drawing/2014/main" id="{3BDCE4E3-B031-42BC-8683-9453529D22CC}"/>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微軟正黑體" panose="020B0604030504040204" pitchFamily="34" charset="-120"/>
                    <a:ea typeface="微軟正黑體" panose="020B0604030504040204" pitchFamily="34" charset="-120"/>
                  </a:rPr>
                  <a:t>甄選入學</a:t>
                </a:r>
                <a:endParaRPr kumimoji="0"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2" name="圓角矩形 11">
                <a:extLst>
                  <a:ext uri="{FF2B5EF4-FFF2-40B4-BE49-F238E27FC236}">
                    <a16:creationId xmlns:a16="http://schemas.microsoft.com/office/drawing/2014/main" id="{B76C4E26-4AC0-4F16-9323-4CBC313A6A9F}"/>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微軟正黑體" panose="020B0604030504040204" pitchFamily="34" charset="-120"/>
                    <a:ea typeface="微軟正黑體" panose="020B0604030504040204" pitchFamily="34" charset="-120"/>
                  </a:rPr>
                  <a:t>登記分發</a:t>
                </a:r>
                <a:r>
                  <a:rPr kumimoji="0" lang="en-US" altLang="zh-TW" sz="2800" b="1" dirty="0">
                    <a:solidFill>
                      <a:schemeClr val="tx1"/>
                    </a:solidFill>
                    <a:latin typeface="微軟正黑體" panose="020B0604030504040204" pitchFamily="34" charset="-120"/>
                    <a:ea typeface="微軟正黑體" panose="020B0604030504040204" pitchFamily="34" charset="-120"/>
                  </a:rPr>
                  <a:t/>
                </a:r>
                <a:br>
                  <a:rPr kumimoji="0" lang="en-US" altLang="zh-TW" sz="2800" b="1" dirty="0">
                    <a:solidFill>
                      <a:schemeClr val="tx1"/>
                    </a:solidFill>
                    <a:latin typeface="微軟正黑體" panose="020B0604030504040204" pitchFamily="34" charset="-120"/>
                    <a:ea typeface="微軟正黑體" panose="020B0604030504040204" pitchFamily="34" charset="-120"/>
                  </a:rPr>
                </a:br>
                <a:r>
                  <a:rPr kumimoji="0" lang="zh-TW" altLang="en-US" sz="2800" b="1" dirty="0">
                    <a:solidFill>
                      <a:schemeClr val="tx1"/>
                    </a:solidFill>
                    <a:latin typeface="微軟正黑體" panose="020B0604030504040204" pitchFamily="34" charset="-120"/>
                    <a:ea typeface="微軟正黑體" panose="020B0604030504040204" pitchFamily="34" charset="-120"/>
                  </a:rPr>
                  <a:t>入學</a:t>
                </a:r>
                <a:endParaRPr kumimoji="0" lang="en-US" altLang="zh-TW" sz="2800" b="1" dirty="0">
                  <a:solidFill>
                    <a:schemeClr val="tx1"/>
                  </a:solidFill>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4F6F05D4-AFA1-4509-AE67-10736A3C21E8}"/>
                  </a:ext>
                </a:extLst>
              </p:cNvPr>
              <p:cNvCxnSpPr/>
              <p:nvPr/>
            </p:nvCxnSpPr>
            <p:spPr>
              <a:xfrm>
                <a:off x="179513" y="4437272"/>
                <a:ext cx="1729172" cy="0"/>
              </a:xfrm>
              <a:prstGeom prst="straightConnector1">
                <a:avLst/>
              </a:prstGeom>
              <a:ln w="571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81399967-C15F-469F-92CD-1723D9047517}"/>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b="1" dirty="0">
                    <a:solidFill>
                      <a:srgbClr val="000099"/>
                    </a:solidFill>
                    <a:latin typeface="微軟正黑體" panose="020B0604030504040204" pitchFamily="34" charset="-120"/>
                    <a:ea typeface="微軟正黑體" panose="020B0604030504040204" pitchFamily="34" charset="-120"/>
                  </a:rPr>
                  <a:t>過去</a:t>
                </a:r>
              </a:p>
            </p:txBody>
          </p:sp>
          <p:sp>
            <p:nvSpPr>
              <p:cNvPr id="16" name="圓角矩形 15">
                <a:extLst>
                  <a:ext uri="{FF2B5EF4-FFF2-40B4-BE49-F238E27FC236}">
                    <a16:creationId xmlns:a16="http://schemas.microsoft.com/office/drawing/2014/main" id="{4135F38F-0B8E-49D5-A9AD-3F0C35F391CE}"/>
                  </a:ext>
                </a:extLst>
              </p:cNvPr>
              <p:cNvSpPr/>
              <p:nvPr/>
            </p:nvSpPr>
            <p:spPr>
              <a:xfrm>
                <a:off x="1908685" y="4920048"/>
                <a:ext cx="4600692" cy="1629966"/>
              </a:xfrm>
              <a:prstGeom prst="roundRect">
                <a:avLst/>
              </a:prstGeom>
              <a:solidFill>
                <a:srgbClr val="FFE1FF"/>
              </a:solid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4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endParaRPr kumimoji="0" lang="zh-TW" altLang="en-US" sz="4800" b="1" dirty="0">
                  <a:solidFill>
                    <a:schemeClr val="tx1"/>
                  </a:solidFill>
                  <a:latin typeface="微軟正黑體" panose="020B0604030504040204" pitchFamily="34" charset="-120"/>
                  <a:ea typeface="微軟正黑體" panose="020B0604030504040204" pitchFamily="34" charset="-120"/>
                </a:endParaRPr>
              </a:p>
            </p:txBody>
          </p:sp>
          <p:sp>
            <p:nvSpPr>
              <p:cNvPr id="17" name="圓角矩形 16">
                <a:extLst>
                  <a:ext uri="{FF2B5EF4-FFF2-40B4-BE49-F238E27FC236}">
                    <a16:creationId xmlns:a16="http://schemas.microsoft.com/office/drawing/2014/main" id="{2BA8F9BC-33E9-42C2-8ABC-03595C52A4DB}"/>
                  </a:ext>
                </a:extLst>
              </p:cNvPr>
              <p:cNvSpPr/>
              <p:nvPr/>
            </p:nvSpPr>
            <p:spPr>
              <a:xfrm>
                <a:off x="6562583" y="4843509"/>
                <a:ext cx="2306606" cy="1681409"/>
              </a:xfrm>
              <a:prstGeom prst="roundRect">
                <a:avLst/>
              </a:prstGeom>
              <a:solidFill>
                <a:srgbClr val="E1FFFF"/>
              </a:solid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微軟正黑體" panose="020B0604030504040204" pitchFamily="34" charset="-120"/>
                  <a:ea typeface="微軟正黑體" panose="020B0604030504040204" pitchFamily="34" charset="-120"/>
                </a:endParaRPr>
              </a:p>
            </p:txBody>
          </p:sp>
          <p:sp>
            <p:nvSpPr>
              <p:cNvPr id="18" name="圓角矩形 17">
                <a:extLst>
                  <a:ext uri="{FF2B5EF4-FFF2-40B4-BE49-F238E27FC236}">
                    <a16:creationId xmlns:a16="http://schemas.microsoft.com/office/drawing/2014/main" id="{AA79BDBA-2458-47B8-A450-F23578829275}"/>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甄選</a:t>
                </a:r>
                <a:r>
                  <a:rPr kumimoji="0" lang="zh-TW" altLang="en-US" sz="24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a:t>
                </a:r>
                <a:endParaRPr kumimoji="0" lang="en-US" altLang="zh-TW" sz="24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圓角矩形 18">
                <a:extLst>
                  <a:ext uri="{FF2B5EF4-FFF2-40B4-BE49-F238E27FC236}">
                    <a16:creationId xmlns:a16="http://schemas.microsoft.com/office/drawing/2014/main" id="{B521E4FF-13C9-4379-A58A-AE534F205ED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kumimoji="0" lang="en-US" altLang="zh-TW" sz="24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kumimoji="0" lang="zh-TW" altLang="en-US" sz="24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a:t>
                </a:r>
                <a:endParaRPr kumimoji="0" lang="en-US" altLang="zh-TW" sz="24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14" name="直線接點 13">
                <a:extLst>
                  <a:ext uri="{FF2B5EF4-FFF2-40B4-BE49-F238E27FC236}">
                    <a16:creationId xmlns:a16="http://schemas.microsoft.com/office/drawing/2014/main" id="{585BE7F9-F7B9-4E95-86C4-6AF2E2A62961}"/>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FF5CF89E-928B-4B0A-86B9-516D79459F06}"/>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EE015A91-C2A6-47D0-8851-6777BEC309EC}"/>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b="1" dirty="0">
                    <a:solidFill>
                      <a:srgbClr val="000099"/>
                    </a:solidFill>
                    <a:latin typeface="微軟正黑體" panose="020B0604030504040204" pitchFamily="34" charset="-120"/>
                    <a:ea typeface="微軟正黑體" panose="020B0604030504040204" pitchFamily="34" charset="-120"/>
                  </a:rPr>
                  <a:t>103</a:t>
                </a:r>
                <a:br>
                  <a:rPr kumimoji="0" lang="en-US" altLang="zh-TW" b="1" dirty="0">
                    <a:solidFill>
                      <a:srgbClr val="000099"/>
                    </a:solidFill>
                    <a:latin typeface="微軟正黑體" panose="020B0604030504040204" pitchFamily="34" charset="-120"/>
                    <a:ea typeface="微軟正黑體" panose="020B0604030504040204" pitchFamily="34" charset="-120"/>
                  </a:rPr>
                </a:br>
                <a:r>
                  <a:rPr kumimoji="0" lang="zh-TW" altLang="en-US" b="1" dirty="0">
                    <a:solidFill>
                      <a:srgbClr val="000099"/>
                    </a:solidFill>
                    <a:latin typeface="微軟正黑體" panose="020B0604030504040204" pitchFamily="34" charset="-120"/>
                    <a:ea typeface="微軟正黑體" panose="020B0604030504040204" pitchFamily="34" charset="-120"/>
                  </a:rPr>
                  <a:t>學年度起</a:t>
                </a:r>
              </a:p>
            </p:txBody>
          </p:sp>
          <p:sp>
            <p:nvSpPr>
              <p:cNvPr id="28" name="圓角矩形 27">
                <a:extLst>
                  <a:ext uri="{FF2B5EF4-FFF2-40B4-BE49-F238E27FC236}">
                    <a16:creationId xmlns:a16="http://schemas.microsoft.com/office/drawing/2014/main" id="{D86845DE-A2F4-449B-9663-A16F779434EC}"/>
                  </a:ext>
                </a:extLst>
              </p:cNvPr>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latin typeface="微軟正黑體" panose="020B0604030504040204" pitchFamily="34" charset="-120"/>
                  <a:ea typeface="微軟正黑體" panose="020B0604030504040204" pitchFamily="34" charset="-120"/>
                </a:endParaRPr>
              </a:p>
            </p:txBody>
          </p:sp>
        </p:grpSp>
        <p:sp>
          <p:nvSpPr>
            <p:cNvPr id="20" name="圓角矩形 19">
              <a:extLst>
                <a:ext uri="{FF2B5EF4-FFF2-40B4-BE49-F238E27FC236}">
                  <a16:creationId xmlns:a16="http://schemas.microsoft.com/office/drawing/2014/main" id="{005E49CF-51DD-4D8C-BBF5-D5E20070E58A}"/>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endParaRPr kumimoji="0" lang="en-US" altLang="zh-TW" sz="2800" b="1" dirty="0">
                <a:solidFill>
                  <a:schemeClr val="tx1"/>
                </a:solidFill>
                <a:latin typeface="微軟正黑體" panose="020B0604030504040204" pitchFamily="34" charset="-120"/>
                <a:ea typeface="微軟正黑體" panose="020B0604030504040204" pitchFamily="34" charset="-120"/>
              </a:endParaRPr>
            </a:p>
          </p:txBody>
        </p:sp>
      </p:grpSp>
      <p:sp>
        <p:nvSpPr>
          <p:cNvPr id="16388" name="Line 25">
            <a:extLst>
              <a:ext uri="{FF2B5EF4-FFF2-40B4-BE49-F238E27FC236}">
                <a16:creationId xmlns:a16="http://schemas.microsoft.com/office/drawing/2014/main" id="{86F94AEC-6361-4780-89E0-1CAF9B156FCF}"/>
              </a:ext>
            </a:extLst>
          </p:cNvPr>
          <p:cNvSpPr>
            <a:spLocks noChangeShapeType="1"/>
          </p:cNvSpPr>
          <p:nvPr/>
        </p:nvSpPr>
        <p:spPr bwMode="auto">
          <a:xfrm flipV="1">
            <a:off x="3517941" y="2510168"/>
            <a:ext cx="7546611" cy="1119419"/>
          </a:xfrm>
          <a:prstGeom prst="line">
            <a:avLst/>
          </a:prstGeom>
          <a:noFill/>
          <a:ln w="76200">
            <a:solidFill>
              <a:srgbClr val="FF0000"/>
            </a:solidFill>
            <a:round/>
            <a:headEnd/>
            <a:tailEnd/>
          </a:ln>
          <a:effectLst>
            <a:prstShdw prst="shdw17" dist="17961" dir="2700000">
              <a:srgbClr val="990000">
                <a:alpha val="37000"/>
              </a:srgbClr>
            </a:prstShdw>
          </a:effectLst>
          <a:extLst>
            <a:ext uri="{909E8E84-426E-40DD-AFC4-6F175D3DCCD1}">
              <a14:hiddenFill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16389" name="Line 26">
            <a:extLst>
              <a:ext uri="{FF2B5EF4-FFF2-40B4-BE49-F238E27FC236}">
                <a16:creationId xmlns:a16="http://schemas.microsoft.com/office/drawing/2014/main" id="{5D3E73D4-D600-47C7-8933-DC04B867ABA3}"/>
              </a:ext>
            </a:extLst>
          </p:cNvPr>
          <p:cNvSpPr>
            <a:spLocks noChangeShapeType="1"/>
          </p:cNvSpPr>
          <p:nvPr/>
        </p:nvSpPr>
        <p:spPr bwMode="auto">
          <a:xfrm>
            <a:off x="3386824" y="2619862"/>
            <a:ext cx="7813485" cy="1012935"/>
          </a:xfrm>
          <a:prstGeom prst="line">
            <a:avLst/>
          </a:prstGeom>
          <a:noFill/>
          <a:ln w="76200">
            <a:solidFill>
              <a:srgbClr val="FF0000"/>
            </a:solidFill>
            <a:round/>
            <a:headEnd/>
            <a:tailEnd/>
          </a:ln>
          <a:effectLst>
            <a:prstShdw prst="shdw17" dist="17961" dir="2700000">
              <a:srgbClr val="990000">
                <a:alpha val="37000"/>
              </a:srgbClr>
            </a:prstShdw>
          </a:effectLst>
          <a:extLst>
            <a:ext uri="{909E8E84-426E-40DD-AFC4-6F175D3DCCD1}">
              <a14:hiddenFill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37274" name="Rectangle 26">
            <a:extLst>
              <a:ext uri="{FF2B5EF4-FFF2-40B4-BE49-F238E27FC236}">
                <a16:creationId xmlns:a16="http://schemas.microsoft.com/office/drawing/2014/main" id="{3809B631-3A01-4244-A6DD-179CED62FDD8}"/>
              </a:ext>
            </a:extLst>
          </p:cNvPr>
          <p:cNvSpPr>
            <a:spLocks noChangeArrowheads="1"/>
          </p:cNvSpPr>
          <p:nvPr/>
        </p:nvSpPr>
        <p:spPr bwMode="auto">
          <a:xfrm>
            <a:off x="5889625" y="3246438"/>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latin typeface="微軟正黑體" panose="020B0604030504040204" pitchFamily="34" charset="-120"/>
                <a:ea typeface="微軟正黑體" panose="020B0604030504040204" pitchFamily="34" charset="-120"/>
              </a:rPr>
              <a:t>：</a:t>
            </a:r>
          </a:p>
        </p:txBody>
      </p:sp>
      <p:sp>
        <p:nvSpPr>
          <p:cNvPr id="30"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en-US" altLang="zh-TW" sz="4800" dirty="0">
                <a:latin typeface="微軟正黑體" panose="020B0604030504040204" pitchFamily="34" charset="-120"/>
                <a:ea typeface="微軟正黑體" panose="020B0604030504040204" pitchFamily="34" charset="-120"/>
              </a:rPr>
              <a:t>112</a:t>
            </a:r>
            <a:r>
              <a:rPr lang="zh-TW" altLang="en-US" sz="4800" dirty="0">
                <a:latin typeface="微軟正黑體" panose="020B0604030504040204" pitchFamily="34" charset="-120"/>
                <a:ea typeface="微軟正黑體" panose="020B0604030504040204" pitchFamily="34" charset="-120"/>
              </a:rPr>
              <a:t>學年度入學方式示意圖</a:t>
            </a:r>
          </a:p>
        </p:txBody>
      </p:sp>
    </p:spTree>
    <p:custDataLst>
      <p:tags r:id="rId1"/>
    </p:custData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69</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437534158"/>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chemeClr val="tx1"/>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2108425950"/>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單獨招生</a:t>
                      </a:r>
                      <a:r>
                        <a:rPr lang="en-US" altLang="zh-TW" sz="2800" b="0" kern="1200" dirty="0">
                          <a:solidFill>
                            <a:schemeClr val="tx1"/>
                          </a:solidFill>
                          <a:latin typeface="微軟正黑體" pitchFamily="34" charset="-120"/>
                          <a:ea typeface="微軟正黑體" pitchFamily="34" charset="-120"/>
                          <a:cs typeface="+mn-cs"/>
                        </a:rPr>
                        <a:t>(</a:t>
                      </a:r>
                      <a:r>
                        <a:rPr lang="zh-TW" altLang="en-US" sz="2800" b="0" kern="1200" dirty="0">
                          <a:solidFill>
                            <a:schemeClr val="tx1"/>
                          </a:solidFill>
                          <a:latin typeface="微軟正黑體" pitchFamily="34" charset="-120"/>
                          <a:ea typeface="微軟正黑體" pitchFamily="34" charset="-120"/>
                          <a:cs typeface="+mn-cs"/>
                        </a:rPr>
                        <a:t>含園區生</a:t>
                      </a:r>
                      <a:r>
                        <a:rPr lang="en-US" altLang="zh-TW" sz="2800" b="0" kern="1200" dirty="0">
                          <a:solidFill>
                            <a:schemeClr val="tx1"/>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完全免試入學</a:t>
                      </a:r>
                      <a:endParaRPr lang="en-US" altLang="zh-TW" sz="2800" b="0" kern="1200" dirty="0">
                        <a:solidFill>
                          <a:schemeClr val="tx1"/>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extLst>
              <p:ext uri="{D42A27DB-BD31-4B8C-83A1-F6EECF244321}">
                <p14:modId xmlns:p14="http://schemas.microsoft.com/office/powerpoint/2010/main" val="282994846"/>
              </p:ext>
            </p:extLst>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chemeClr val="tx1"/>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7448" y="5733256"/>
            <a:ext cx="4782114" cy="1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extLst>
              <p:ext uri="{D42A27DB-BD31-4B8C-83A1-F6EECF244321}">
                <p14:modId xmlns:p14="http://schemas.microsoft.com/office/powerpoint/2010/main" val="1189348503"/>
              </p:ext>
            </p:extLst>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chemeClr val="tx1"/>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chemeClr val="tx1"/>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chemeClr val="tx1"/>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chemeClr val="tx1"/>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chemeClr val="tx1"/>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
        <p:nvSpPr>
          <p:cNvPr id="11"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en-US" altLang="zh-TW" sz="4800" dirty="0">
                <a:latin typeface="微軟正黑體" panose="020B0604030504040204" pitchFamily="34" charset="-120"/>
                <a:ea typeface="微軟正黑體" panose="020B0604030504040204" pitchFamily="34" charset="-120"/>
              </a:rPr>
              <a:t>112</a:t>
            </a:r>
            <a:r>
              <a:rPr lang="zh-TW" altLang="en-US" sz="4800" dirty="0">
                <a:latin typeface="微軟正黑體" panose="020B0604030504040204" pitchFamily="34" charset="-120"/>
                <a:ea typeface="微軟正黑體" panose="020B0604030504040204" pitchFamily="34" charset="-120"/>
              </a:rPr>
              <a:t>學年度桃連區適性入學管道</a:t>
            </a: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字方塊 5"/>
          <p:cNvSpPr txBox="1">
            <a:spLocks noChangeArrowheads="1"/>
          </p:cNvSpPr>
          <p:nvPr/>
        </p:nvSpPr>
        <p:spPr bwMode="auto">
          <a:xfrm>
            <a:off x="695400" y="598936"/>
            <a:ext cx="6249987"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0066FF"/>
                </a:solidFill>
                <a:latin typeface="微軟正黑體" panose="020B0604030504040204" pitchFamily="34" charset="-120"/>
                <a:ea typeface="微軟正黑體" panose="020B0604030504040204" pitchFamily="34" charset="-120"/>
              </a:rPr>
              <a:t>二、學費補助</a:t>
            </a:r>
          </a:p>
        </p:txBody>
      </p:sp>
      <p:pic>
        <p:nvPicPr>
          <p:cNvPr id="2" name="圖片 1"/>
          <p:cNvPicPr>
            <a:picLocks noChangeAspect="1"/>
          </p:cNvPicPr>
          <p:nvPr/>
        </p:nvPicPr>
        <p:blipFill>
          <a:blip r:embed="rId3"/>
          <a:stretch>
            <a:fillRect/>
          </a:stretch>
        </p:blipFill>
        <p:spPr>
          <a:xfrm>
            <a:off x="1343472" y="1556792"/>
            <a:ext cx="10981874" cy="482453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400" y="4293096"/>
            <a:ext cx="1695201" cy="184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版面配置區 5"/>
          <p:cNvSpPr txBox="1">
            <a:spLocks/>
          </p:cNvSpPr>
          <p:nvPr/>
        </p:nvSpPr>
        <p:spPr bwMode="auto">
          <a:xfrm>
            <a:off x="2351584" y="2348881"/>
            <a:ext cx="7772400" cy="230425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lgn="ctr">
              <a:buNone/>
              <a:defRPr/>
            </a:pP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桃園市試辦</a:t>
            </a:r>
            <a:b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完全免試入學管道</a:t>
            </a:r>
            <a:endParaRPr kumimoji="0" lang="zh-TW" altLang="en-US" sz="6600" kern="0" dirty="0">
              <a:solidFill>
                <a:srgbClr val="0066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49545555"/>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內容版面配置區 7"/>
          <p:cNvSpPr>
            <a:spLocks noGrp="1"/>
          </p:cNvSpPr>
          <p:nvPr>
            <p:ph sz="half" idx="1"/>
          </p:nvPr>
        </p:nvSpPr>
        <p:spPr/>
        <p:txBody>
          <a:bodyPr/>
          <a:lstStyle/>
          <a:p>
            <a:r>
              <a:rPr lang="zh-TW" altLang="en-US" dirty="0">
                <a:latin typeface="微軟正黑體" panose="020B0604030504040204" pitchFamily="34" charset="-120"/>
                <a:ea typeface="微軟正黑體" panose="020B0604030504040204" pitchFamily="34" charset="-120"/>
              </a:rPr>
              <a:t>報名資格：桃園市國中應屆畢業生</a:t>
            </a:r>
            <a:r>
              <a:rPr lang="zh-TW" altLang="en-US" dirty="0" smtClean="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報名方式：向原就讀國中進行報名</a:t>
            </a:r>
            <a:r>
              <a:rPr lang="zh-TW" altLang="en-US" dirty="0" smtClean="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志願選填：一校一科組，不得重複報名。</a:t>
            </a:r>
          </a:p>
        </p:txBody>
      </p:sp>
      <p:sp>
        <p:nvSpPr>
          <p:cNvPr id="6148" name="內容版面配置區 8"/>
          <p:cNvSpPr>
            <a:spLocks noGrp="1"/>
          </p:cNvSpPr>
          <p:nvPr>
            <p:ph sz="half" idx="2"/>
          </p:nvPr>
        </p:nvSpPr>
        <p:spPr/>
        <p:txBody>
          <a:bodyPr/>
          <a:lstStyle/>
          <a:p>
            <a:r>
              <a:rPr lang="zh-TW" altLang="en-US" dirty="0">
                <a:solidFill>
                  <a:srgbClr val="FF0000"/>
                </a:solidFill>
                <a:latin typeface="微軟正黑體" panose="020B0604030504040204" pitchFamily="34" charset="-120"/>
                <a:ea typeface="微軟正黑體" panose="020B0604030504040204" pitchFamily="34" charset="-120"/>
              </a:rPr>
              <a:t>招生範圍：桃園市</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不分行政區</a:t>
            </a:r>
            <a:r>
              <a:rPr lang="en-US" altLang="zh-TW"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分發</a:t>
            </a:r>
            <a:r>
              <a:rPr lang="zh-TW" altLang="en-US" dirty="0">
                <a:latin typeface="微軟正黑體" panose="020B0604030504040204" pitchFamily="34" charset="-120"/>
                <a:ea typeface="微軟正黑體" panose="020B0604030504040204" pitchFamily="34" charset="-120"/>
              </a:rPr>
              <a:t>方式：</a:t>
            </a:r>
            <a:endParaRPr lang="en-US" altLang="zh-TW" dirty="0">
              <a:latin typeface="微軟正黑體" panose="020B0604030504040204" pitchFamily="34" charset="-120"/>
              <a:ea typeface="微軟正黑體" panose="020B0604030504040204" pitchFamily="34" charset="-120"/>
            </a:endParaRPr>
          </a:p>
          <a:p>
            <a:pPr lvl="1"/>
            <a:r>
              <a:rPr lang="zh-TW" altLang="en-US" dirty="0">
                <a:latin typeface="微軟正黑體" panose="020B0604030504040204" pitchFamily="34" charset="-120"/>
                <a:ea typeface="微軟正黑體" panose="020B0604030504040204" pitchFamily="34" charset="-120"/>
              </a:rPr>
              <a:t>報名人數</a:t>
            </a:r>
            <a:r>
              <a:rPr lang="en-US" altLang="zh-TW" dirty="0">
                <a:latin typeface="微軟正黑體" panose="020B0604030504040204" pitchFamily="34" charset="-120"/>
                <a:ea typeface="微軟正黑體" panose="020B0604030504040204" pitchFamily="34" charset="-120"/>
              </a:rPr>
              <a:t>&lt;=</a:t>
            </a:r>
            <a:r>
              <a:rPr lang="zh-TW" altLang="en-US" dirty="0">
                <a:latin typeface="微軟正黑體" panose="020B0604030504040204" pitchFamily="34" charset="-120"/>
                <a:ea typeface="微軟正黑體" panose="020B0604030504040204" pitchFamily="34" charset="-120"/>
              </a:rPr>
              <a:t>招生人數，全額錄取。</a:t>
            </a:r>
            <a:endParaRPr lang="en-US" altLang="zh-TW" dirty="0">
              <a:latin typeface="微軟正黑體" panose="020B0604030504040204" pitchFamily="34" charset="-120"/>
              <a:ea typeface="微軟正黑體" panose="020B0604030504040204" pitchFamily="34" charset="-120"/>
            </a:endParaRPr>
          </a:p>
          <a:p>
            <a:pPr lvl="1"/>
            <a:r>
              <a:rPr lang="zh-TW" altLang="en-US" dirty="0">
                <a:latin typeface="微軟正黑體" panose="020B0604030504040204" pitchFamily="34" charset="-120"/>
                <a:ea typeface="微軟正黑體" panose="020B0604030504040204" pitchFamily="34" charset="-120"/>
              </a:rPr>
              <a:t>報名人數</a:t>
            </a:r>
            <a:r>
              <a:rPr lang="en-US" altLang="zh-TW" dirty="0">
                <a:latin typeface="微軟正黑體" panose="020B0604030504040204" pitchFamily="34" charset="-120"/>
                <a:ea typeface="微軟正黑體" panose="020B0604030504040204" pitchFamily="34" charset="-120"/>
              </a:rPr>
              <a:t>&gt;</a:t>
            </a:r>
            <a:r>
              <a:rPr lang="zh-TW" altLang="en-US" dirty="0">
                <a:latin typeface="微軟正黑體" panose="020B0604030504040204" pitchFamily="34" charset="-120"/>
                <a:ea typeface="微軟正黑體" panose="020B0604030504040204" pitchFamily="34" charset="-120"/>
              </a:rPr>
              <a:t>招生人數，依據積分高低依序錄取。</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積分採計：</a:t>
            </a:r>
            <a:r>
              <a:rPr lang="zh-TW" altLang="zh-TW" dirty="0">
                <a:latin typeface="微軟正黑體" panose="020B0604030504040204" pitchFamily="34" charset="-120"/>
                <a:ea typeface="微軟正黑體" panose="020B0604030504040204" pitchFamily="34" charset="-120"/>
              </a:rPr>
              <a:t>不採計適性輔導及國中教育會考積分</a:t>
            </a:r>
            <a:r>
              <a:rPr lang="zh-TW" altLang="en-US" dirty="0">
                <a:latin typeface="微軟正黑體" panose="020B0604030504040204" pitchFamily="34" charset="-120"/>
                <a:ea typeface="微軟正黑體" panose="020B0604030504040204" pitchFamily="34" charset="-120"/>
              </a:rPr>
              <a:t>。</a:t>
            </a:r>
          </a:p>
        </p:txBody>
      </p:sp>
      <p:sp>
        <p:nvSpPr>
          <p:cNvPr id="5"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資格、做法</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a:xfrm>
            <a:off x="-2328936" y="6013662"/>
            <a:ext cx="10972800" cy="1143000"/>
          </a:xfrm>
        </p:spPr>
        <p:txBody>
          <a:bodyPr/>
          <a:lstStyle/>
          <a:p>
            <a:pPr eaLnBrk="1" fontAlgn="auto" hangingPunct="1">
              <a:spcAft>
                <a:spcPts val="0"/>
              </a:spcAft>
              <a:defRPr/>
            </a:pPr>
            <a:r>
              <a:rPr lang="zh-TW" altLang="en-US" dirty="0">
                <a:solidFill>
                  <a:srgbClr val="FF0000"/>
                </a:solidFill>
                <a:latin typeface="微軟正黑體" panose="020B0604030504040204" pitchFamily="34" charset="-120"/>
                <a:ea typeface="微軟正黑體" panose="020B0604030504040204" pitchFamily="34" charset="-120"/>
              </a:rPr>
              <a:t>招生範圍與學校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775520" y="1417638"/>
            <a:ext cx="4651049" cy="4596024"/>
          </a:xfrm>
          <a:prstGeom prst="donut">
            <a:avLst>
              <a:gd name="adj" fmla="val 1870"/>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72</a:t>
            </a:fld>
            <a:endParaRPr kumimoji="0" lang="en-US" altLang="zh-TW" sz="1200">
              <a:solidFill>
                <a:srgbClr val="0C3226"/>
              </a:solidFill>
            </a:endParaRPr>
          </a:p>
        </p:txBody>
      </p:sp>
      <p:pic>
        <p:nvPicPr>
          <p:cNvPr id="3" name="圖片 2"/>
          <p:cNvPicPr>
            <a:picLocks noChangeAspect="1"/>
          </p:cNvPicPr>
          <p:nvPr/>
        </p:nvPicPr>
        <p:blipFill>
          <a:blip r:embed="rId5"/>
          <a:stretch>
            <a:fillRect/>
          </a:stretch>
        </p:blipFill>
        <p:spPr>
          <a:xfrm>
            <a:off x="6878743" y="1341454"/>
            <a:ext cx="4545849" cy="5089231"/>
          </a:xfrm>
          <a:prstGeom prst="rect">
            <a:avLst/>
          </a:prstGeom>
        </p:spPr>
      </p:pic>
      <p:sp>
        <p:nvSpPr>
          <p:cNvPr id="7" name="標題 1"/>
          <p:cNvSpPr txBox="1">
            <a:spLocks/>
          </p:cNvSpPr>
          <p:nvPr/>
        </p:nvSpPr>
        <p:spPr bwMode="auto">
          <a:xfrm>
            <a:off x="695400" y="188913"/>
            <a:ext cx="98285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招生範圍與學校</a:t>
            </a:r>
          </a:p>
        </p:txBody>
      </p:sp>
    </p:spTree>
    <p:extLst>
      <p:ext uri="{BB962C8B-B14F-4D97-AF65-F5344CB8AC3E}">
        <p14:creationId xmlns:p14="http://schemas.microsoft.com/office/powerpoint/2010/main" val="26380248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941970835"/>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圓角矩形 23"/>
          <p:cNvSpPr/>
          <p:nvPr/>
        </p:nvSpPr>
        <p:spPr>
          <a:xfrm>
            <a:off x="1415004" y="2100365"/>
            <a:ext cx="3396203" cy="72308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b="1" dirty="0">
                <a:solidFill>
                  <a:schemeClr val="bg1"/>
                </a:solidFill>
                <a:latin typeface="微軟正黑體" panose="020B0604030504040204" pitchFamily="34" charset="-120"/>
                <a:ea typeface="微軟正黑體" panose="020B0604030504040204" pitchFamily="34" charset="-120"/>
              </a:rPr>
              <a:t>特招專業群科報名</a:t>
            </a:r>
            <a:r>
              <a:rPr lang="en-US" altLang="zh-TW" sz="2400" dirty="0">
                <a:solidFill>
                  <a:schemeClr val="bg1"/>
                </a:solidFill>
                <a:latin typeface="微軟正黑體" panose="020B0604030504040204" pitchFamily="34" charset="-120"/>
                <a:ea typeface="微軟正黑體" panose="020B0604030504040204" pitchFamily="34" charset="-120"/>
              </a:rPr>
              <a:t>(3/13~3/17)</a:t>
            </a:r>
            <a:endParaRPr lang="zh-TW" altLang="en-US" sz="2400" dirty="0">
              <a:solidFill>
                <a:schemeClr val="bg1"/>
              </a:solidFill>
              <a:latin typeface="微軟正黑體" panose="020B0604030504040204" pitchFamily="34" charset="-120"/>
              <a:ea typeface="微軟正黑體" panose="020B0604030504040204" pitchFamily="34" charset="-120"/>
            </a:endParaRPr>
          </a:p>
        </p:txBody>
      </p:sp>
      <p:sp>
        <p:nvSpPr>
          <p:cNvPr id="25" name="向下箭號 24"/>
          <p:cNvSpPr/>
          <p:nvPr/>
        </p:nvSpPr>
        <p:spPr>
          <a:xfrm>
            <a:off x="3225102" y="1702081"/>
            <a:ext cx="494412" cy="35293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latin typeface="微軟正黑體" panose="020B0604030504040204" pitchFamily="34" charset="-120"/>
              <a:ea typeface="微軟正黑體" panose="020B0604030504040204" pitchFamily="34" charset="-120"/>
            </a:endParaRPr>
          </a:p>
        </p:txBody>
      </p:sp>
      <p:sp>
        <p:nvSpPr>
          <p:cNvPr id="26" name="圓角矩形 25"/>
          <p:cNvSpPr/>
          <p:nvPr/>
        </p:nvSpPr>
        <p:spPr>
          <a:xfrm>
            <a:off x="1415480" y="956645"/>
            <a:ext cx="3418821" cy="69546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b="1" dirty="0">
                <a:solidFill>
                  <a:srgbClr val="FF0000"/>
                </a:solidFill>
                <a:latin typeface="微軟正黑體" panose="020B0604030504040204" pitchFamily="34" charset="-120"/>
                <a:ea typeface="微軟正黑體" panose="020B0604030504040204" pitchFamily="34" charset="-120"/>
              </a:rPr>
              <a:t>科學班報名</a:t>
            </a:r>
            <a:r>
              <a:rPr lang="en-US" altLang="zh-TW" sz="1600" b="1" dirty="0">
                <a:solidFill>
                  <a:srgbClr val="3319F5"/>
                </a:solidFill>
                <a:latin typeface="微軟正黑體" panose="020B0604030504040204" pitchFamily="34" charset="-120"/>
                <a:ea typeface="微軟正黑體" panose="020B0604030504040204" pitchFamily="34" charset="-120"/>
              </a:rPr>
              <a:t>(2/16~3/2)</a:t>
            </a:r>
          </a:p>
          <a:p>
            <a:pPr algn="ctr">
              <a:defRPr/>
            </a:pPr>
            <a:r>
              <a:rPr lang="zh-TW" altLang="en-US" sz="2400" b="1" dirty="0">
                <a:solidFill>
                  <a:srgbClr val="FF0000"/>
                </a:solidFill>
                <a:latin typeface="微軟正黑體" panose="020B0604030504040204" pitchFamily="34" charset="-120"/>
                <a:ea typeface="微軟正黑體" panose="020B0604030504040204" pitchFamily="34" charset="-120"/>
              </a:rPr>
              <a:t>科學班檢定</a:t>
            </a:r>
            <a:r>
              <a:rPr lang="en-US" altLang="zh-TW" sz="2400" b="1" dirty="0">
                <a:solidFill>
                  <a:srgbClr val="FF0000"/>
                </a:solidFill>
                <a:latin typeface="微軟正黑體" panose="020B0604030504040204" pitchFamily="34" charset="-120"/>
                <a:ea typeface="微軟正黑體" panose="020B0604030504040204" pitchFamily="34" charset="-120"/>
              </a:rPr>
              <a:t>(3/11)</a:t>
            </a:r>
            <a:endParaRPr lang="zh-TW" altLang="en-US" sz="2400" b="1" dirty="0">
              <a:solidFill>
                <a:srgbClr val="3319F5"/>
              </a:solidFill>
              <a:latin typeface="微軟正黑體" panose="020B0604030504040204" pitchFamily="34" charset="-120"/>
              <a:ea typeface="微軟正黑體" panose="020B0604030504040204" pitchFamily="34" charset="-120"/>
            </a:endParaRPr>
          </a:p>
        </p:txBody>
      </p:sp>
      <p:sp>
        <p:nvSpPr>
          <p:cNvPr id="27" name="向下箭號 26"/>
          <p:cNvSpPr/>
          <p:nvPr/>
        </p:nvSpPr>
        <p:spPr>
          <a:xfrm>
            <a:off x="3200783" y="2875323"/>
            <a:ext cx="494412" cy="41356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latin typeface="微軟正黑體" panose="020B0604030504040204" pitchFamily="34" charset="-120"/>
              <a:ea typeface="微軟正黑體" panose="020B0604030504040204" pitchFamily="34" charset="-120"/>
            </a:endParaRPr>
          </a:p>
        </p:txBody>
      </p:sp>
      <p:sp>
        <p:nvSpPr>
          <p:cNvPr id="28" name="圓角矩形 27"/>
          <p:cNvSpPr/>
          <p:nvPr/>
        </p:nvSpPr>
        <p:spPr>
          <a:xfrm>
            <a:off x="1414747" y="3321229"/>
            <a:ext cx="3384016" cy="666011"/>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b="1" dirty="0">
                <a:solidFill>
                  <a:schemeClr val="bg1"/>
                </a:solidFill>
                <a:latin typeface="微軟正黑體" panose="020B0604030504040204" pitchFamily="34" charset="-120"/>
                <a:ea typeface="微軟正黑體" panose="020B0604030504040204" pitchFamily="34" charset="-120"/>
              </a:rPr>
              <a:t>特招群科術科測驗</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eaLnBrk="0" hangingPunct="0">
              <a:defRPr/>
            </a:pPr>
            <a:r>
              <a:rPr lang="en-US" altLang="zh-TW" sz="2400" dirty="0">
                <a:solidFill>
                  <a:schemeClr val="bg1"/>
                </a:solidFill>
                <a:latin typeface="微軟正黑體" panose="020B0604030504040204" pitchFamily="34" charset="-120"/>
                <a:ea typeface="微軟正黑體" panose="020B0604030504040204" pitchFamily="34" charset="-120"/>
              </a:rPr>
              <a:t>(4/22</a:t>
            </a:r>
            <a:r>
              <a:rPr lang="zh-TW" altLang="en-US" sz="2400" dirty="0">
                <a:solidFill>
                  <a:schemeClr val="bg1"/>
                </a:solidFill>
                <a:latin typeface="微軟正黑體" panose="020B0604030504040204" pitchFamily="34" charset="-120"/>
                <a:ea typeface="微軟正黑體" panose="020B0604030504040204" pitchFamily="34" charset="-120"/>
              </a:rPr>
              <a:t>、</a:t>
            </a:r>
            <a:r>
              <a:rPr lang="en-US" altLang="zh-TW" sz="2400" dirty="0">
                <a:solidFill>
                  <a:schemeClr val="bg1"/>
                </a:solidFill>
                <a:latin typeface="微軟正黑體" panose="020B0604030504040204" pitchFamily="34" charset="-120"/>
                <a:ea typeface="微軟正黑體" panose="020B0604030504040204" pitchFamily="34" charset="-120"/>
              </a:rPr>
              <a:t>4/23)</a:t>
            </a:r>
            <a:endParaRPr lang="zh-TW" altLang="en-US" sz="2400" dirty="0">
              <a:solidFill>
                <a:schemeClr val="bg1"/>
              </a:solidFill>
              <a:latin typeface="微軟正黑體" panose="020B0604030504040204" pitchFamily="34" charset="-120"/>
              <a:ea typeface="微軟正黑體" panose="020B0604030504040204" pitchFamily="34" charset="-120"/>
            </a:endParaRPr>
          </a:p>
        </p:txBody>
      </p:sp>
      <p:sp>
        <p:nvSpPr>
          <p:cNvPr id="29" name="向下箭號 28"/>
          <p:cNvSpPr/>
          <p:nvPr/>
        </p:nvSpPr>
        <p:spPr>
          <a:xfrm>
            <a:off x="3211247" y="4043142"/>
            <a:ext cx="494412" cy="429112"/>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latin typeface="微軟正黑體" panose="020B0604030504040204" pitchFamily="34" charset="-120"/>
              <a:ea typeface="微軟正黑體" panose="020B0604030504040204" pitchFamily="34" charset="-120"/>
            </a:endParaRPr>
          </a:p>
        </p:txBody>
      </p:sp>
      <p:sp>
        <p:nvSpPr>
          <p:cNvPr id="30" name="圓角矩形 29"/>
          <p:cNvSpPr/>
          <p:nvPr/>
        </p:nvSpPr>
        <p:spPr>
          <a:xfrm>
            <a:off x="7534391" y="991438"/>
            <a:ext cx="2680395" cy="72299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b="1" dirty="0">
                <a:solidFill>
                  <a:schemeClr val="bg1"/>
                </a:solidFill>
                <a:latin typeface="微軟正黑體" panose="020B0604030504040204" pitchFamily="34" charset="-120"/>
                <a:ea typeface="微軟正黑體" panose="020B0604030504040204" pitchFamily="34" charset="-120"/>
              </a:rPr>
              <a:t>會考成績公告</a:t>
            </a:r>
            <a:r>
              <a:rPr lang="en-US" altLang="zh-TW" sz="2400" dirty="0">
                <a:solidFill>
                  <a:schemeClr val="bg1"/>
                </a:solidFill>
                <a:latin typeface="微軟正黑體" panose="020B0604030504040204" pitchFamily="34" charset="-120"/>
                <a:ea typeface="微軟正黑體" panose="020B0604030504040204" pitchFamily="34" charset="-120"/>
              </a:rPr>
              <a:t>(6/9)</a:t>
            </a:r>
            <a:endParaRPr lang="zh-TW" altLang="en-US" sz="2400" dirty="0">
              <a:solidFill>
                <a:schemeClr val="bg1"/>
              </a:solidFill>
              <a:latin typeface="微軟正黑體" panose="020B0604030504040204" pitchFamily="34" charset="-120"/>
              <a:ea typeface="微軟正黑體" panose="020B0604030504040204" pitchFamily="34" charset="-120"/>
            </a:endParaRPr>
          </a:p>
        </p:txBody>
      </p:sp>
      <p:sp>
        <p:nvSpPr>
          <p:cNvPr id="31" name="向下箭號 30"/>
          <p:cNvSpPr/>
          <p:nvPr/>
        </p:nvSpPr>
        <p:spPr>
          <a:xfrm>
            <a:off x="8560069" y="1708793"/>
            <a:ext cx="492856" cy="338936"/>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latin typeface="微軟正黑體" panose="020B0604030504040204" pitchFamily="34" charset="-120"/>
              <a:ea typeface="微軟正黑體" panose="020B0604030504040204" pitchFamily="34" charset="-120"/>
            </a:endParaRPr>
          </a:p>
        </p:txBody>
      </p:sp>
      <p:sp>
        <p:nvSpPr>
          <p:cNvPr id="32" name="圓角矩形 31"/>
          <p:cNvSpPr/>
          <p:nvPr/>
        </p:nvSpPr>
        <p:spPr>
          <a:xfrm>
            <a:off x="7532628" y="2069838"/>
            <a:ext cx="2902117" cy="847341"/>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b="1" dirty="0">
                <a:solidFill>
                  <a:schemeClr val="bg1"/>
                </a:solidFill>
                <a:latin typeface="微軟正黑體" panose="020B0604030504040204" pitchFamily="34" charset="-120"/>
                <a:ea typeface="微軟正黑體" panose="020B0604030504040204" pitchFamily="34" charset="-120"/>
              </a:rPr>
              <a:t>特招高職放榜</a:t>
            </a:r>
            <a:r>
              <a:rPr lang="en-US" altLang="zh-TW" sz="2000" b="1" dirty="0">
                <a:solidFill>
                  <a:schemeClr val="bg1"/>
                </a:solidFill>
                <a:latin typeface="微軟正黑體" panose="020B0604030504040204" pitchFamily="34" charset="-120"/>
                <a:ea typeface="微軟正黑體" panose="020B0604030504040204" pitchFamily="34" charset="-120"/>
              </a:rPr>
              <a:t>(6/14)</a:t>
            </a:r>
          </a:p>
          <a:p>
            <a:pPr algn="ctr" eaLnBrk="0" hangingPunct="0">
              <a:defRPr/>
            </a:pPr>
            <a:r>
              <a:rPr lang="zh-TW" altLang="en-US" sz="2400" b="1" dirty="0">
                <a:solidFill>
                  <a:schemeClr val="bg1"/>
                </a:solidFill>
                <a:latin typeface="微軟正黑體" panose="020B0604030504040204" pitchFamily="34" charset="-120"/>
                <a:ea typeface="微軟正黑體" panose="020B0604030504040204" pitchFamily="34" charset="-120"/>
              </a:rPr>
              <a:t>       報到</a:t>
            </a:r>
            <a:r>
              <a:rPr lang="en-US" altLang="zh-TW" sz="2400" b="1" dirty="0">
                <a:solidFill>
                  <a:schemeClr val="bg1"/>
                </a:solidFill>
                <a:latin typeface="微軟正黑體" panose="020B0604030504040204" pitchFamily="34" charset="-120"/>
                <a:ea typeface="微軟正黑體" panose="020B0604030504040204" pitchFamily="34" charset="-120"/>
              </a:rPr>
              <a:t>(6/15)</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sp>
        <p:nvSpPr>
          <p:cNvPr id="33" name="向下箭號 32"/>
          <p:cNvSpPr/>
          <p:nvPr/>
        </p:nvSpPr>
        <p:spPr>
          <a:xfrm>
            <a:off x="8586378" y="2912483"/>
            <a:ext cx="492856" cy="323388"/>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latin typeface="微軟正黑體" panose="020B0604030504040204" pitchFamily="34" charset="-120"/>
              <a:ea typeface="微軟正黑體" panose="020B0604030504040204" pitchFamily="34" charset="-120"/>
            </a:endParaRPr>
          </a:p>
        </p:txBody>
      </p:sp>
      <p:sp>
        <p:nvSpPr>
          <p:cNvPr id="35" name="圓角矩形 1"/>
          <p:cNvSpPr>
            <a:spLocks noChangeArrowheads="1"/>
          </p:cNvSpPr>
          <p:nvPr/>
        </p:nvSpPr>
        <p:spPr bwMode="auto">
          <a:xfrm>
            <a:off x="4979454" y="4858672"/>
            <a:ext cx="2498483" cy="1388535"/>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b="1" dirty="0">
                <a:solidFill>
                  <a:srgbClr val="FF0000"/>
                </a:solidFill>
                <a:latin typeface="微軟正黑體" panose="020B0604030504040204" pitchFamily="34" charset="-120"/>
                <a:ea typeface="微軟正黑體" panose="020B0604030504040204" pitchFamily="34" charset="-120"/>
              </a:rPr>
              <a:t>桃園市辦理</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高中職博覽會</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en-US" altLang="zh-TW" sz="2400" dirty="0">
                <a:solidFill>
                  <a:srgbClr val="0000FF"/>
                </a:solidFill>
                <a:latin typeface="微軟正黑體" panose="020B0604030504040204" pitchFamily="34" charset="-120"/>
                <a:ea typeface="微軟正黑體" panose="020B0604030504040204" pitchFamily="34" charset="-120"/>
              </a:rPr>
              <a:t>(3/11</a:t>
            </a:r>
            <a:r>
              <a:rPr lang="zh-TW" altLang="en-US" sz="2400" dirty="0">
                <a:solidFill>
                  <a:srgbClr val="0000FF"/>
                </a:solidFill>
                <a:latin typeface="微軟正黑體" panose="020B0604030504040204" pitchFamily="34" charset="-120"/>
                <a:ea typeface="微軟正黑體" panose="020B0604030504040204" pitchFamily="34" charset="-120"/>
              </a:rPr>
              <a:t>、</a:t>
            </a:r>
            <a:r>
              <a:rPr lang="en-US" altLang="zh-TW" sz="2400" dirty="0">
                <a:solidFill>
                  <a:srgbClr val="0000FF"/>
                </a:solidFill>
                <a:latin typeface="微軟正黑體" panose="020B0604030504040204" pitchFamily="34" charset="-120"/>
                <a:ea typeface="微軟正黑體" panose="020B0604030504040204" pitchFamily="34" charset="-120"/>
              </a:rPr>
              <a:t>3/12)</a:t>
            </a:r>
            <a:endParaRPr lang="zh-TW" altLang="en-US" sz="2400" dirty="0">
              <a:solidFill>
                <a:srgbClr val="0000FF"/>
              </a:solidFill>
              <a:latin typeface="微軟正黑體" panose="020B0604030504040204" pitchFamily="34" charset="-120"/>
              <a:ea typeface="微軟正黑體" panose="020B0604030504040204" pitchFamily="34" charset="-120"/>
            </a:endParaRPr>
          </a:p>
        </p:txBody>
      </p:sp>
      <p:sp>
        <p:nvSpPr>
          <p:cNvPr id="36" name="圓角矩形 35"/>
          <p:cNvSpPr/>
          <p:nvPr/>
        </p:nvSpPr>
        <p:spPr>
          <a:xfrm>
            <a:off x="1415480" y="4499629"/>
            <a:ext cx="3418821" cy="70190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b="1" dirty="0">
                <a:solidFill>
                  <a:schemeClr val="bg1"/>
                </a:solidFill>
                <a:latin typeface="微軟正黑體" panose="020B0604030504040204" pitchFamily="34" charset="-120"/>
                <a:ea typeface="微軟正黑體" panose="020B0604030504040204" pitchFamily="34" charset="-120"/>
              </a:rPr>
              <a:t>國中教育會考</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en-US" altLang="zh-TW" sz="2400" dirty="0">
                <a:solidFill>
                  <a:schemeClr val="bg1"/>
                </a:solidFill>
                <a:latin typeface="微軟正黑體" panose="020B0604030504040204" pitchFamily="34" charset="-120"/>
                <a:ea typeface="微軟正黑體" panose="020B0604030504040204" pitchFamily="34" charset="-120"/>
              </a:rPr>
              <a:t>(5/20~5/21)</a:t>
            </a:r>
            <a:endParaRPr lang="zh-TW" altLang="en-US" sz="2400" dirty="0">
              <a:solidFill>
                <a:schemeClr val="bg1"/>
              </a:solidFill>
              <a:latin typeface="微軟正黑體" panose="020B0604030504040204" pitchFamily="34" charset="-120"/>
              <a:ea typeface="微軟正黑體" panose="020B0604030504040204" pitchFamily="34" charset="-120"/>
            </a:endParaRPr>
          </a:p>
        </p:txBody>
      </p:sp>
      <p:sp>
        <p:nvSpPr>
          <p:cNvPr id="38" name="向下箭號 37"/>
          <p:cNvSpPr/>
          <p:nvPr/>
        </p:nvSpPr>
        <p:spPr>
          <a:xfrm>
            <a:off x="8586377" y="4204266"/>
            <a:ext cx="492856" cy="323388"/>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latin typeface="微軟正黑體" panose="020B0604030504040204" pitchFamily="34" charset="-120"/>
              <a:ea typeface="微軟正黑體" panose="020B0604030504040204" pitchFamily="34" charset="-120"/>
            </a:endParaRPr>
          </a:p>
        </p:txBody>
      </p:sp>
      <p:sp>
        <p:nvSpPr>
          <p:cNvPr id="39" name="圓角矩形 38"/>
          <p:cNvSpPr/>
          <p:nvPr/>
        </p:nvSpPr>
        <p:spPr>
          <a:xfrm>
            <a:off x="7531667" y="4572739"/>
            <a:ext cx="2856430" cy="6886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b="1" dirty="0">
                <a:solidFill>
                  <a:schemeClr val="tx1"/>
                </a:solidFill>
                <a:latin typeface="微軟正黑體" panose="020B0604030504040204" pitchFamily="34" charset="-120"/>
                <a:ea typeface="微軟正黑體" panose="020B0604030504040204" pitchFamily="34" charset="-120"/>
              </a:rPr>
              <a:t>免試、特招考試、藝才班</a:t>
            </a:r>
            <a:r>
              <a:rPr lang="en-US" altLang="zh-TW" sz="2400" b="1" dirty="0">
                <a:solidFill>
                  <a:schemeClr val="tx1"/>
                </a:solidFill>
                <a:latin typeface="微軟正黑體" panose="020B0604030504040204" pitchFamily="34" charset="-120"/>
                <a:ea typeface="微軟正黑體" panose="020B0604030504040204" pitchFamily="34" charset="-120"/>
              </a:rPr>
              <a:t/>
            </a:r>
            <a:br>
              <a:rPr lang="en-US" altLang="zh-TW" sz="2400" b="1" dirty="0">
                <a:solidFill>
                  <a:schemeClr val="tx1"/>
                </a:solidFill>
                <a:latin typeface="微軟正黑體" panose="020B0604030504040204" pitchFamily="34" charset="-120"/>
                <a:ea typeface="微軟正黑體" panose="020B0604030504040204" pitchFamily="34" charset="-120"/>
              </a:rPr>
            </a:br>
            <a:r>
              <a:rPr lang="zh-TW" altLang="en-US" sz="2400" b="1" dirty="0">
                <a:solidFill>
                  <a:schemeClr val="tx1"/>
                </a:solidFill>
                <a:latin typeface="微軟正黑體" panose="020B0604030504040204" pitchFamily="34" charset="-120"/>
                <a:ea typeface="微軟正黑體" panose="020B0604030504040204" pitchFamily="34" charset="-120"/>
              </a:rPr>
              <a:t>放榜</a:t>
            </a:r>
            <a:r>
              <a:rPr lang="en-US" altLang="zh-TW" sz="2400" dirty="0">
                <a:solidFill>
                  <a:srgbClr val="3319F5"/>
                </a:solidFill>
                <a:latin typeface="微軟正黑體" panose="020B0604030504040204" pitchFamily="34" charset="-120"/>
                <a:ea typeface="微軟正黑體" panose="020B0604030504040204" pitchFamily="34" charset="-120"/>
              </a:rPr>
              <a:t>(7/11)</a:t>
            </a:r>
            <a:endParaRPr lang="zh-TW" altLang="en-US" sz="2400" dirty="0">
              <a:solidFill>
                <a:srgbClr val="3319F5"/>
              </a:solidFill>
              <a:latin typeface="微軟正黑體" panose="020B0604030504040204" pitchFamily="34" charset="-120"/>
              <a:ea typeface="微軟正黑體" panose="020B0604030504040204" pitchFamily="34" charset="-120"/>
            </a:endParaRPr>
          </a:p>
        </p:txBody>
      </p:sp>
      <p:sp>
        <p:nvSpPr>
          <p:cNvPr id="40" name="向下箭號 39"/>
          <p:cNvSpPr/>
          <p:nvPr/>
        </p:nvSpPr>
        <p:spPr>
          <a:xfrm>
            <a:off x="3214604" y="5239023"/>
            <a:ext cx="492857" cy="181128"/>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latin typeface="微軟正黑體" panose="020B0604030504040204" pitchFamily="34" charset="-120"/>
              <a:ea typeface="微軟正黑體" panose="020B0604030504040204" pitchFamily="34" charset="-120"/>
            </a:endParaRPr>
          </a:p>
        </p:txBody>
      </p:sp>
      <p:sp>
        <p:nvSpPr>
          <p:cNvPr id="41" name="圓角矩形 1"/>
          <p:cNvSpPr>
            <a:spLocks noChangeArrowheads="1"/>
          </p:cNvSpPr>
          <p:nvPr/>
        </p:nvSpPr>
        <p:spPr bwMode="auto">
          <a:xfrm>
            <a:off x="1415480" y="5441114"/>
            <a:ext cx="3418821" cy="995300"/>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b="1" dirty="0">
                <a:solidFill>
                  <a:schemeClr val="bg1"/>
                </a:solidFill>
                <a:latin typeface="微軟正黑體" panose="020B0604030504040204" pitchFamily="34" charset="-120"/>
                <a:ea typeface="微軟正黑體" panose="020B0604030504040204" pitchFamily="34" charset="-120"/>
              </a:rPr>
              <a:t>實用技能、高職技優</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gn="ctr" eaLnBrk="0" hangingPunct="0"/>
            <a:r>
              <a:rPr lang="zh-TW" altLang="en-US" sz="1600" dirty="0">
                <a:latin typeface="微軟正黑體" panose="020B0604030504040204" pitchFamily="34" charset="-120"/>
                <a:ea typeface="微軟正黑體" panose="020B0604030504040204" pitchFamily="34" charset="-120"/>
              </a:rPr>
              <a:t>報名</a:t>
            </a:r>
            <a:r>
              <a:rPr lang="en-US" altLang="zh-TW" sz="1600" dirty="0">
                <a:latin typeface="微軟正黑體" panose="020B0604030504040204" pitchFamily="34" charset="-120"/>
                <a:ea typeface="微軟正黑體" panose="020B0604030504040204" pitchFamily="34" charset="-120"/>
              </a:rPr>
              <a:t>5/25</a:t>
            </a:r>
            <a:r>
              <a:rPr lang="zh-TW" altLang="en-US" sz="1600" dirty="0">
                <a:latin typeface="微軟正黑體" panose="020B0604030504040204" pitchFamily="34" charset="-120"/>
                <a:ea typeface="微軟正黑體" panose="020B0604030504040204" pitchFamily="34" charset="-120"/>
              </a:rPr>
              <a:t>、</a:t>
            </a:r>
            <a:r>
              <a:rPr lang="en-US" altLang="zh-TW" sz="1600" dirty="0">
                <a:latin typeface="微軟正黑體" panose="020B0604030504040204" pitchFamily="34" charset="-120"/>
                <a:ea typeface="微軟正黑體" panose="020B0604030504040204" pitchFamily="34" charset="-120"/>
              </a:rPr>
              <a:t>5/26</a:t>
            </a:r>
          </a:p>
          <a:p>
            <a:pPr algn="ctr"/>
            <a:r>
              <a:rPr lang="zh-TW" altLang="en-US" sz="1600" b="1" dirty="0">
                <a:solidFill>
                  <a:srgbClr val="FFFF00"/>
                </a:solidFill>
                <a:latin typeface="微軟正黑體" panose="020B0604030504040204" pitchFamily="34" charset="-120"/>
                <a:ea typeface="微軟正黑體" panose="020B0604030504040204" pitchFamily="34" charset="-120"/>
              </a:rPr>
              <a:t>實技</a:t>
            </a:r>
            <a:r>
              <a:rPr lang="zh-TW" altLang="en-US" sz="1600" dirty="0">
                <a:latin typeface="微軟正黑體" panose="020B0604030504040204" pitchFamily="34" charset="-120"/>
                <a:ea typeface="微軟正黑體" panose="020B0604030504040204" pitchFamily="34" charset="-120"/>
              </a:rPr>
              <a:t>放榜</a:t>
            </a:r>
            <a:r>
              <a:rPr lang="en-US" altLang="zh-TW" sz="1600" dirty="0">
                <a:latin typeface="微軟正黑體" panose="020B0604030504040204" pitchFamily="34" charset="-120"/>
                <a:ea typeface="微軟正黑體" panose="020B0604030504040204" pitchFamily="34" charset="-120"/>
              </a:rPr>
              <a:t>6/12</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技優</a:t>
            </a:r>
            <a:r>
              <a:rPr lang="zh-TW" altLang="en-US" sz="1600" dirty="0">
                <a:latin typeface="微軟正黑體" panose="020B0604030504040204" pitchFamily="34" charset="-120"/>
                <a:ea typeface="微軟正黑體" panose="020B0604030504040204" pitchFamily="34" charset="-120"/>
              </a:rPr>
              <a:t>放榜</a:t>
            </a:r>
            <a:r>
              <a:rPr lang="en-US" altLang="zh-TW" sz="1600" dirty="0">
                <a:latin typeface="微軟正黑體" panose="020B0604030504040204" pitchFamily="34" charset="-120"/>
                <a:ea typeface="微軟正黑體" panose="020B0604030504040204" pitchFamily="34" charset="-120"/>
              </a:rPr>
              <a:t>6/14</a:t>
            </a:r>
          </a:p>
          <a:p>
            <a:pPr algn="ctr"/>
            <a:r>
              <a:rPr lang="zh-TW" altLang="en-US" sz="1600" dirty="0">
                <a:latin typeface="微軟正黑體" panose="020B0604030504040204" pitchFamily="34" charset="-120"/>
                <a:ea typeface="微軟正黑體" panose="020B0604030504040204" pitchFamily="34" charset="-120"/>
              </a:rPr>
              <a:t>報到</a:t>
            </a:r>
            <a:r>
              <a:rPr lang="en-US" altLang="zh-TW" sz="1600" dirty="0">
                <a:latin typeface="微軟正黑體" panose="020B0604030504040204" pitchFamily="34" charset="-120"/>
                <a:ea typeface="微軟正黑體" panose="020B0604030504040204" pitchFamily="34" charset="-120"/>
              </a:rPr>
              <a:t>6/15</a:t>
            </a:r>
            <a:endParaRPr lang="zh-TW" altLang="en-US" sz="1600" dirty="0">
              <a:latin typeface="微軟正黑體" panose="020B0604030504040204" pitchFamily="34" charset="-120"/>
              <a:ea typeface="微軟正黑體" panose="020B0604030504040204" pitchFamily="34" charset="-120"/>
            </a:endParaRPr>
          </a:p>
        </p:txBody>
      </p:sp>
      <p:sp>
        <p:nvSpPr>
          <p:cNvPr id="44" name="圓角矩形 43"/>
          <p:cNvSpPr/>
          <p:nvPr/>
        </p:nvSpPr>
        <p:spPr>
          <a:xfrm>
            <a:off x="7531896" y="3297794"/>
            <a:ext cx="2867313" cy="9311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rPr>
              <a:t>免試入學填志願</a:t>
            </a:r>
            <a:r>
              <a:rPr lang="en-US" altLang="zh-TW" sz="2400" b="1" dirty="0">
                <a:solidFill>
                  <a:schemeClr val="tx1"/>
                </a:solidFill>
                <a:latin typeface="微軟正黑體" panose="020B0604030504040204" pitchFamily="34" charset="-120"/>
                <a:ea typeface="微軟正黑體" panose="020B0604030504040204" pitchFamily="34" charset="-120"/>
              </a:rPr>
              <a:t/>
            </a:r>
            <a:br>
              <a:rPr lang="en-US" altLang="zh-TW" sz="2400" b="1" dirty="0">
                <a:solidFill>
                  <a:schemeClr val="tx1"/>
                </a:solidFill>
                <a:latin typeface="微軟正黑體" panose="020B0604030504040204" pitchFamily="34" charset="-120"/>
                <a:ea typeface="微軟正黑體" panose="020B0604030504040204" pitchFamily="34" charset="-120"/>
              </a:rPr>
            </a:b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含特招考試分發</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en-US" altLang="zh-TW" sz="2400" dirty="0">
                <a:solidFill>
                  <a:srgbClr val="3319F5"/>
                </a:solidFill>
                <a:latin typeface="微軟正黑體" panose="020B0604030504040204" pitchFamily="34" charset="-120"/>
                <a:ea typeface="微軟正黑體" panose="020B0604030504040204" pitchFamily="34" charset="-120"/>
              </a:rPr>
              <a:t>(6/21</a:t>
            </a:r>
            <a:r>
              <a:rPr lang="zh-TW" altLang="en-US" sz="2400" dirty="0">
                <a:solidFill>
                  <a:srgbClr val="3319F5"/>
                </a:solidFill>
                <a:latin typeface="微軟正黑體" panose="020B0604030504040204" pitchFamily="34" charset="-120"/>
                <a:ea typeface="微軟正黑體" panose="020B0604030504040204" pitchFamily="34" charset="-120"/>
              </a:rPr>
              <a:t>起</a:t>
            </a:r>
            <a:r>
              <a:rPr lang="en-US" altLang="zh-TW" sz="2400" dirty="0">
                <a:solidFill>
                  <a:srgbClr val="3319F5"/>
                </a:solidFill>
                <a:latin typeface="微軟正黑體" panose="020B0604030504040204" pitchFamily="34" charset="-120"/>
                <a:ea typeface="微軟正黑體" panose="020B0604030504040204" pitchFamily="34" charset="-120"/>
              </a:rPr>
              <a:t>)</a:t>
            </a:r>
            <a:endParaRPr lang="zh-TW" altLang="en-US" sz="2400" dirty="0">
              <a:solidFill>
                <a:srgbClr val="3319F5"/>
              </a:solidFill>
              <a:latin typeface="微軟正黑體" panose="020B0604030504040204" pitchFamily="34" charset="-120"/>
              <a:ea typeface="微軟正黑體" panose="020B0604030504040204" pitchFamily="34" charset="-120"/>
            </a:endParaRPr>
          </a:p>
        </p:txBody>
      </p:sp>
      <p:sp>
        <p:nvSpPr>
          <p:cNvPr id="2" name="五角星形 1"/>
          <p:cNvSpPr/>
          <p:nvPr/>
        </p:nvSpPr>
        <p:spPr bwMode="auto">
          <a:xfrm rot="1635059">
            <a:off x="10145453" y="2912468"/>
            <a:ext cx="1086414" cy="1026523"/>
          </a:xfrm>
          <a:prstGeom prst="star5">
            <a:avLst>
              <a:gd name="adj" fmla="val 32307"/>
              <a:gd name="hf" fmla="val 105146"/>
              <a:gd name="vf" fmla="val 110557"/>
            </a:avLst>
          </a:prstGeom>
          <a:solidFill>
            <a:srgbClr val="C0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chemeClr val="bg1"/>
                </a:solidFill>
                <a:latin typeface="微軟正黑體" panose="020B0604030504040204" pitchFamily="34" charset="-120"/>
                <a:ea typeface="微軟正黑體" panose="020B0604030504040204" pitchFamily="34" charset="-120"/>
              </a:rPr>
              <a:t>注意返校</a:t>
            </a:r>
          </a:p>
        </p:txBody>
      </p:sp>
      <p:sp>
        <p:nvSpPr>
          <p:cNvPr id="37" name="向下箭號 36"/>
          <p:cNvSpPr/>
          <p:nvPr/>
        </p:nvSpPr>
        <p:spPr>
          <a:xfrm>
            <a:off x="8605124" y="5316846"/>
            <a:ext cx="492856" cy="323388"/>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latin typeface="微軟正黑體" panose="020B0604030504040204" pitchFamily="34" charset="-120"/>
              <a:ea typeface="微軟正黑體" panose="020B0604030504040204" pitchFamily="34" charset="-120"/>
            </a:endParaRPr>
          </a:p>
        </p:txBody>
      </p:sp>
      <p:sp>
        <p:nvSpPr>
          <p:cNvPr id="43" name="圓角矩形 42"/>
          <p:cNvSpPr/>
          <p:nvPr/>
        </p:nvSpPr>
        <p:spPr>
          <a:xfrm>
            <a:off x="7538100" y="5703379"/>
            <a:ext cx="2856430" cy="6886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b="1" dirty="0">
                <a:solidFill>
                  <a:schemeClr val="tx1"/>
                </a:solidFill>
                <a:latin typeface="微軟正黑體" panose="020B0604030504040204" pitchFamily="34" charset="-120"/>
                <a:ea typeface="微軟正黑體" panose="020B0604030504040204" pitchFamily="34" charset="-120"/>
              </a:rPr>
              <a:t>免試、特招考試、藝才班</a:t>
            </a:r>
            <a:r>
              <a:rPr lang="en-US" altLang="zh-TW" sz="2400" b="1" dirty="0">
                <a:solidFill>
                  <a:schemeClr val="tx1"/>
                </a:solidFill>
                <a:latin typeface="微軟正黑體" panose="020B0604030504040204" pitchFamily="34" charset="-120"/>
                <a:ea typeface="微軟正黑體" panose="020B0604030504040204" pitchFamily="34" charset="-120"/>
              </a:rPr>
              <a:t/>
            </a:r>
            <a:br>
              <a:rPr lang="en-US" altLang="zh-TW" sz="2400" b="1" dirty="0">
                <a:solidFill>
                  <a:schemeClr val="tx1"/>
                </a:solidFill>
                <a:latin typeface="微軟正黑體" panose="020B0604030504040204" pitchFamily="34" charset="-120"/>
                <a:ea typeface="微軟正黑體" panose="020B0604030504040204" pitchFamily="34" charset="-120"/>
              </a:rPr>
            </a:br>
            <a:r>
              <a:rPr lang="zh-TW" altLang="en-US" sz="2400" b="1" dirty="0">
                <a:solidFill>
                  <a:schemeClr val="tx1"/>
                </a:solidFill>
                <a:latin typeface="微軟正黑體" panose="020B0604030504040204" pitchFamily="34" charset="-120"/>
                <a:ea typeface="微軟正黑體" panose="020B0604030504040204" pitchFamily="34" charset="-120"/>
              </a:rPr>
              <a:t>報到</a:t>
            </a:r>
            <a:r>
              <a:rPr lang="en-US" altLang="zh-TW" sz="2400" dirty="0">
                <a:solidFill>
                  <a:srgbClr val="3319F5"/>
                </a:solidFill>
                <a:latin typeface="微軟正黑體" panose="020B0604030504040204" pitchFamily="34" charset="-120"/>
                <a:ea typeface="微軟正黑體" panose="020B0604030504040204" pitchFamily="34" charset="-120"/>
              </a:rPr>
              <a:t>(7/12)</a:t>
            </a:r>
            <a:endParaRPr lang="zh-TW" altLang="en-US" sz="2400" dirty="0">
              <a:solidFill>
                <a:srgbClr val="3319F5"/>
              </a:solidFill>
              <a:latin typeface="微軟正黑體" panose="020B0604030504040204" pitchFamily="34" charset="-120"/>
              <a:ea typeface="微軟正黑體" panose="020B0604030504040204" pitchFamily="34" charset="-120"/>
            </a:endParaRPr>
          </a:p>
        </p:txBody>
      </p:sp>
      <p:sp>
        <p:nvSpPr>
          <p:cNvPr id="45" name="圓角矩形 1"/>
          <p:cNvSpPr>
            <a:spLocks noChangeArrowheads="1"/>
          </p:cNvSpPr>
          <p:nvPr/>
        </p:nvSpPr>
        <p:spPr bwMode="auto">
          <a:xfrm>
            <a:off x="4977412" y="1056115"/>
            <a:ext cx="2401563" cy="3676487"/>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微軟正黑體" panose="020B0604030504040204" pitchFamily="34" charset="-120"/>
              <a:ea typeface="微軟正黑體" panose="020B0604030504040204" pitchFamily="34" charset="-120"/>
            </a:endParaRPr>
          </a:p>
          <a:p>
            <a:pPr algn="ctr" eaLnBrk="0" hangingPunct="0"/>
            <a:r>
              <a:rPr lang="zh-TW" altLang="en-US" sz="2400" b="1" dirty="0">
                <a:solidFill>
                  <a:srgbClr val="FF0000"/>
                </a:solidFill>
                <a:latin typeface="微軟正黑體" panose="020B0604030504040204" pitchFamily="34" charset="-120"/>
                <a:ea typeface="微軟正黑體" panose="020B0604030504040204" pitchFamily="34" charset="-120"/>
              </a:rPr>
              <a:t>桃園市辦理試模擬測驗</a:t>
            </a:r>
            <a:r>
              <a:rPr lang="en-US" altLang="zh-TW" sz="2400" dirty="0">
                <a:solidFill>
                  <a:srgbClr val="3D25F6"/>
                </a:solidFill>
                <a:latin typeface="微軟正黑體" panose="020B0604030504040204" pitchFamily="34" charset="-120"/>
                <a:ea typeface="微軟正黑體" panose="020B0604030504040204" pitchFamily="34" charset="-120"/>
              </a:rPr>
              <a:t>(12/20</a:t>
            </a:r>
            <a:r>
              <a:rPr lang="zh-TW" altLang="en-US" sz="2400" dirty="0">
                <a:solidFill>
                  <a:srgbClr val="3D25F6"/>
                </a:solidFill>
                <a:latin typeface="微軟正黑體" panose="020B0604030504040204" pitchFamily="34" charset="-120"/>
                <a:ea typeface="微軟正黑體" panose="020B0604030504040204" pitchFamily="34" charset="-120"/>
              </a:rPr>
              <a:t>、</a:t>
            </a:r>
            <a:r>
              <a:rPr lang="en-US" altLang="zh-TW" sz="2400" dirty="0">
                <a:solidFill>
                  <a:srgbClr val="3D25F6"/>
                </a:solidFill>
                <a:latin typeface="微軟正黑體" panose="020B0604030504040204" pitchFamily="34" charset="-120"/>
                <a:ea typeface="微軟正黑體" panose="020B0604030504040204" pitchFamily="34" charset="-120"/>
              </a:rPr>
              <a:t>21)</a:t>
            </a:r>
          </a:p>
          <a:p>
            <a:pPr algn="ctr" eaLnBrk="0" hangingPunct="0"/>
            <a:r>
              <a:rPr lang="zh-TW" altLang="en-US" sz="2400" b="1" dirty="0">
                <a:solidFill>
                  <a:srgbClr val="FF0000"/>
                </a:solidFill>
                <a:latin typeface="微軟正黑體" panose="020B0604030504040204" pitchFamily="34" charset="-120"/>
                <a:ea typeface="微軟正黑體" panose="020B0604030504040204" pitchFamily="34" charset="-120"/>
              </a:rPr>
              <a:t>試模擬</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eaLnBrk="0" hangingPunct="0"/>
            <a:r>
              <a:rPr lang="zh-TW" altLang="en-US" sz="2400" b="1" dirty="0">
                <a:solidFill>
                  <a:srgbClr val="FF0000"/>
                </a:solidFill>
                <a:latin typeface="微軟正黑體" panose="020B0604030504040204" pitchFamily="34" charset="-120"/>
                <a:ea typeface="微軟正黑體" panose="020B0604030504040204" pitchFamily="34" charset="-120"/>
              </a:rPr>
              <a:t>選填志願</a:t>
            </a:r>
            <a:r>
              <a:rPr lang="en-US" altLang="zh-TW" sz="2400" b="1" dirty="0">
                <a:solidFill>
                  <a:srgbClr val="FF0000"/>
                </a:solidFill>
                <a:latin typeface="微軟正黑體" panose="020B0604030504040204" pitchFamily="34" charset="-120"/>
                <a:ea typeface="微軟正黑體" panose="020B0604030504040204" pitchFamily="34" charset="-120"/>
              </a:rPr>
              <a:t> </a:t>
            </a:r>
            <a:r>
              <a:rPr lang="en-US" altLang="zh-TW" sz="2400" dirty="0">
                <a:solidFill>
                  <a:srgbClr val="0000FF"/>
                </a:solidFill>
                <a:latin typeface="微軟正黑體" panose="020B0604030504040204" pitchFamily="34" charset="-120"/>
                <a:ea typeface="微軟正黑體" panose="020B0604030504040204" pitchFamily="34" charset="-120"/>
              </a:rPr>
              <a:t>(1/6-1/12)</a:t>
            </a:r>
          </a:p>
          <a:p>
            <a:pPr algn="ctr"/>
            <a:r>
              <a:rPr lang="zh-TW" altLang="en-US" sz="2400" b="1" dirty="0">
                <a:solidFill>
                  <a:srgbClr val="FF0000"/>
                </a:solidFill>
                <a:latin typeface="微軟正黑體" panose="020B0604030504040204" pitchFamily="34" charset="-120"/>
                <a:ea typeface="微軟正黑體" panose="020B0604030504040204" pitchFamily="34" charset="-120"/>
              </a:rPr>
              <a:t>試模擬分發放榜</a:t>
            </a:r>
            <a:r>
              <a:rPr lang="en-US" altLang="zh-TW" sz="2400" dirty="0">
                <a:solidFill>
                  <a:srgbClr val="3D25F6"/>
                </a:solidFill>
                <a:latin typeface="微軟正黑體" panose="020B0604030504040204" pitchFamily="34" charset="-120"/>
                <a:ea typeface="微軟正黑體" panose="020B0604030504040204" pitchFamily="34" charset="-120"/>
              </a:rPr>
              <a:t>(</a:t>
            </a:r>
            <a:r>
              <a:rPr lang="en-US" altLang="zh-TW" sz="2400" dirty="0">
                <a:solidFill>
                  <a:srgbClr val="0000FF"/>
                </a:solidFill>
                <a:latin typeface="微軟正黑體" panose="020B0604030504040204" pitchFamily="34" charset="-120"/>
                <a:ea typeface="微軟正黑體" panose="020B0604030504040204" pitchFamily="34" charset="-120"/>
              </a:rPr>
              <a:t>2/13</a:t>
            </a:r>
            <a:r>
              <a:rPr lang="en-US" altLang="zh-TW" sz="2400" dirty="0">
                <a:solidFill>
                  <a:srgbClr val="3D25F6"/>
                </a:solidFill>
                <a:latin typeface="微軟正黑體" panose="020B0604030504040204" pitchFamily="34" charset="-120"/>
                <a:ea typeface="微軟正黑體" panose="020B0604030504040204" pitchFamily="34" charset="-120"/>
              </a:rPr>
              <a:t>)</a:t>
            </a:r>
            <a:endParaRPr lang="zh-TW" altLang="en-US" sz="2400" dirty="0">
              <a:solidFill>
                <a:srgbClr val="3D25F6"/>
              </a:solidFill>
              <a:latin typeface="微軟正黑體" panose="020B0604030504040204" pitchFamily="34" charset="-120"/>
              <a:ea typeface="微軟正黑體" panose="020B0604030504040204" pitchFamily="34" charset="-120"/>
            </a:endParaRPr>
          </a:p>
          <a:p>
            <a:pPr algn="ctr" eaLnBrk="0" hangingPunct="0"/>
            <a:endParaRPr lang="zh-TW" altLang="en-US" sz="1800" dirty="0">
              <a:solidFill>
                <a:srgbClr val="3D25F6"/>
              </a:solidFill>
              <a:latin typeface="微軟正黑體" panose="020B0604030504040204" pitchFamily="34" charset="-120"/>
              <a:ea typeface="微軟正黑體" panose="020B0604030504040204" pitchFamily="34" charset="-120"/>
            </a:endParaRPr>
          </a:p>
        </p:txBody>
      </p:sp>
      <p:sp>
        <p:nvSpPr>
          <p:cNvPr id="23" name="五角星形 22"/>
          <p:cNvSpPr/>
          <p:nvPr/>
        </p:nvSpPr>
        <p:spPr bwMode="auto">
          <a:xfrm rot="1638504">
            <a:off x="4406271" y="1799309"/>
            <a:ext cx="528422" cy="435879"/>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latin typeface="微軟正黑體" panose="020B0604030504040204" pitchFamily="34" charset="-120"/>
              <a:ea typeface="微軟正黑體" panose="020B0604030504040204" pitchFamily="34" charset="-120"/>
            </a:endParaRPr>
          </a:p>
        </p:txBody>
      </p:sp>
      <p:sp>
        <p:nvSpPr>
          <p:cNvPr id="34" name="圓角矩形 33"/>
          <p:cNvSpPr/>
          <p:nvPr/>
        </p:nvSpPr>
        <p:spPr>
          <a:xfrm>
            <a:off x="3063173" y="6516300"/>
            <a:ext cx="6777243" cy="3877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桃連區實施日期以桃園市政府教育局公告為主</a:t>
            </a:r>
            <a:endParaRPr lang="zh-TW" altLang="en-US" sz="2400" b="1" dirty="0">
              <a:solidFill>
                <a:srgbClr val="3319F5"/>
              </a:solidFill>
              <a:latin typeface="微軟正黑體" panose="020B0604030504040204" pitchFamily="34" charset="-120"/>
              <a:ea typeface="微軟正黑體" panose="020B0604030504040204" pitchFamily="34" charset="-120"/>
            </a:endParaRPr>
          </a:p>
        </p:txBody>
      </p:sp>
      <p:sp>
        <p:nvSpPr>
          <p:cNvPr id="42" name="標題 1"/>
          <p:cNvSpPr txBox="1">
            <a:spLocks/>
          </p:cNvSpPr>
          <p:nvPr/>
        </p:nvSpPr>
        <p:spPr bwMode="auto">
          <a:xfrm>
            <a:off x="695400" y="188913"/>
            <a:ext cx="6912768" cy="7467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000" dirty="0">
                <a:latin typeface="微軟正黑體" panose="020B0604030504040204" pitchFamily="34" charset="-120"/>
                <a:ea typeface="微軟正黑體" panose="020B0604030504040204" pitchFamily="34" charset="-120"/>
              </a:rPr>
              <a:t>桃連區</a:t>
            </a:r>
            <a:r>
              <a:rPr lang="en-US" altLang="zh-TW" sz="4000" dirty="0">
                <a:latin typeface="微軟正黑體" panose="020B0604030504040204" pitchFamily="34" charset="-120"/>
                <a:ea typeface="微軟正黑體" panose="020B0604030504040204" pitchFamily="34" charset="-120"/>
              </a:rPr>
              <a:t>112</a:t>
            </a:r>
            <a:r>
              <a:rPr lang="zh-TW" altLang="en-US" sz="4000" dirty="0">
                <a:latin typeface="微軟正黑體" panose="020B0604030504040204" pitchFamily="34" charset="-120"/>
                <a:ea typeface="微軟正黑體" panose="020B0604030504040204" pitchFamily="34" charset="-120"/>
              </a:rPr>
              <a:t>年重要日程表</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教育部版</a:t>
            </a:r>
            <a:r>
              <a:rPr lang="en-US" altLang="zh-TW" sz="2000" dirty="0">
                <a:latin typeface="微軟正黑體" panose="020B0604030504040204" pitchFamily="34" charset="-120"/>
                <a:ea typeface="微軟正黑體" panose="020B0604030504040204" pitchFamily="34" charset="-120"/>
              </a:rPr>
              <a:t>)</a:t>
            </a: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785317" y="1331913"/>
            <a:ext cx="9829278" cy="580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lnSpc>
                <a:spcPts val="3200"/>
              </a:lnSpc>
              <a:spcBef>
                <a:spcPct val="0"/>
              </a:spcBef>
              <a:buFontTx/>
              <a:buNone/>
            </a:pPr>
            <a:r>
              <a:rPr lang="zh-TW" altLang="en-US" sz="2400" b="1" dirty="0">
                <a:solidFill>
                  <a:schemeClr val="accent6"/>
                </a:solidFill>
                <a:latin typeface="微軟正黑體" panose="020B0604030504040204" pitchFamily="34" charset="-120"/>
                <a:ea typeface="微軟正黑體" panose="020B0604030504040204" pitchFamily="34" charset="-120"/>
              </a:rPr>
              <a:t>武陵高中</a:t>
            </a:r>
            <a:r>
              <a:rPr lang="en-US" altLang="zh-TW" sz="2400" b="1" dirty="0">
                <a:solidFill>
                  <a:schemeClr val="accent6"/>
                </a:solidFill>
                <a:latin typeface="微軟正黑體" panose="020B0604030504040204" pitchFamily="34" charset="-120"/>
                <a:ea typeface="微軟正黑體" panose="020B0604030504040204" pitchFamily="34" charset="-120"/>
              </a:rPr>
              <a:t>(2)</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b="1" dirty="0">
                <a:solidFill>
                  <a:schemeClr val="tx2"/>
                </a:solidFill>
                <a:latin typeface="微軟正黑體" panose="020B0604030504040204" pitchFamily="34" charset="-120"/>
                <a:ea typeface="微軟正黑體" panose="020B0604030504040204" pitchFamily="34" charset="-120"/>
              </a:rPr>
              <a:t>科學班</a:t>
            </a:r>
            <a:r>
              <a:rPr lang="en-US" altLang="zh-TW" sz="2400" b="1" dirty="0">
                <a:solidFill>
                  <a:schemeClr val="tx2"/>
                </a:solidFill>
                <a:latin typeface="微軟正黑體" panose="020B0604030504040204" pitchFamily="34" charset="-120"/>
                <a:ea typeface="微軟正黑體" panose="020B0604030504040204" pitchFamily="34" charset="-120"/>
              </a:rPr>
              <a:t>1</a:t>
            </a:r>
            <a:r>
              <a:rPr lang="zh-TW" altLang="en-US" sz="2400" b="1" dirty="0">
                <a:solidFill>
                  <a:schemeClr val="tx2"/>
                </a:solidFill>
                <a:latin typeface="微軟正黑體" panose="020B0604030504040204" pitchFamily="34" charset="-120"/>
                <a:ea typeface="微軟正黑體" panose="020B0604030504040204" pitchFamily="34" charset="-120"/>
              </a:rPr>
              <a:t>班</a:t>
            </a:r>
            <a:r>
              <a:rPr lang="zh-TW" altLang="en-US" sz="2400" dirty="0">
                <a:solidFill>
                  <a:srgbClr val="000000"/>
                </a:solidFill>
                <a:latin typeface="微軟正黑體" panose="020B0604030504040204" pitchFamily="34" charset="-120"/>
                <a:ea typeface="微軟正黑體" panose="020B0604030504040204" pitchFamily="34" charset="-120"/>
              </a:rPr>
              <a:t>、</a:t>
            </a:r>
            <a:r>
              <a:rPr lang="zh-TW" altLang="en-US" sz="2400" b="1" dirty="0">
                <a:solidFill>
                  <a:srgbClr val="006600"/>
                </a:solidFill>
                <a:latin typeface="微軟正黑體" panose="020B0604030504040204" pitchFamily="34" charset="-120"/>
                <a:ea typeface="微軟正黑體" panose="020B0604030504040204" pitchFamily="34" charset="-120"/>
              </a:rPr>
              <a:t>音樂班</a:t>
            </a:r>
            <a:r>
              <a:rPr lang="en-US" altLang="zh-TW" sz="2400" b="1" dirty="0">
                <a:solidFill>
                  <a:srgbClr val="006600"/>
                </a:solidFill>
                <a:latin typeface="微軟正黑體" panose="020B0604030504040204" pitchFamily="34" charset="-120"/>
                <a:ea typeface="微軟正黑體" panose="020B0604030504040204" pitchFamily="34" charset="-120"/>
              </a:rPr>
              <a:t>1</a:t>
            </a:r>
            <a:r>
              <a:rPr lang="zh-TW" altLang="en-US" sz="2400" b="1" dirty="0">
                <a:solidFill>
                  <a:srgbClr val="006600"/>
                </a:solidFill>
                <a:latin typeface="微軟正黑體" panose="020B0604030504040204" pitchFamily="34" charset="-120"/>
                <a:ea typeface="微軟正黑體" panose="020B0604030504040204" pitchFamily="34" charset="-120"/>
              </a:rPr>
              <a:t>班</a:t>
            </a:r>
            <a:endParaRPr lang="en-US" altLang="zh-TW" sz="2400" b="1" dirty="0">
              <a:solidFill>
                <a:srgbClr val="006600"/>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FontTx/>
              <a:buNone/>
            </a:pPr>
            <a:r>
              <a:rPr lang="zh-TW" altLang="en-US" sz="2400" b="1" dirty="0">
                <a:solidFill>
                  <a:schemeClr val="accent6"/>
                </a:solidFill>
                <a:latin typeface="微軟正黑體" panose="020B0604030504040204" pitchFamily="34" charset="-120"/>
                <a:ea typeface="微軟正黑體" panose="020B0604030504040204" pitchFamily="34" charset="-120"/>
              </a:rPr>
              <a:t>桃園高中</a:t>
            </a:r>
            <a:r>
              <a:rPr lang="en-US" altLang="zh-TW" sz="2400" b="1" dirty="0">
                <a:solidFill>
                  <a:schemeClr val="accent6"/>
                </a:solidFill>
                <a:latin typeface="微軟正黑體" panose="020B0604030504040204" pitchFamily="34" charset="-120"/>
                <a:ea typeface="微軟正黑體" panose="020B0604030504040204" pitchFamily="34" charset="-120"/>
              </a:rPr>
              <a:t>(2)</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a:t>
            </a:r>
            <a:r>
              <a:rPr lang="zh-TW" altLang="en-US" sz="2400" b="1" dirty="0">
                <a:solidFill>
                  <a:srgbClr val="FF3399"/>
                </a:solidFill>
                <a:latin typeface="微軟正黑體" panose="020B0604030504040204" pitchFamily="34" charset="-120"/>
                <a:ea typeface="微軟正黑體" panose="020B0604030504040204" pitchFamily="34" charset="-120"/>
              </a:rPr>
              <a:t>舞蹈班</a:t>
            </a:r>
            <a:r>
              <a:rPr lang="en-US" altLang="zh-TW" sz="2400" b="1" dirty="0">
                <a:solidFill>
                  <a:srgbClr val="FF3399"/>
                </a:solidFill>
                <a:latin typeface="微軟正黑體" panose="020B0604030504040204" pitchFamily="34" charset="-120"/>
                <a:ea typeface="微軟正黑體" panose="020B0604030504040204" pitchFamily="34" charset="-120"/>
              </a:rPr>
              <a:t>1</a:t>
            </a:r>
            <a:r>
              <a:rPr lang="zh-TW" altLang="en-US" sz="2400" b="1" dirty="0">
                <a:solidFill>
                  <a:srgbClr val="FF3399"/>
                </a:solidFill>
                <a:latin typeface="微軟正黑體" panose="020B0604030504040204" pitchFamily="34" charset="-120"/>
                <a:ea typeface="微軟正黑體" panose="020B0604030504040204" pitchFamily="34" charset="-120"/>
              </a:rPr>
              <a:t>班</a:t>
            </a:r>
            <a:endParaRPr lang="en-US" altLang="zh-TW" sz="2400" b="1" dirty="0">
              <a:solidFill>
                <a:srgbClr val="FF3399"/>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None/>
            </a:pPr>
            <a:r>
              <a:rPr lang="zh-TW" altLang="en-US" sz="2400" b="1" dirty="0">
                <a:solidFill>
                  <a:schemeClr val="accent6"/>
                </a:solidFill>
                <a:latin typeface="微軟正黑體" panose="020B0604030504040204" pitchFamily="34" charset="-120"/>
                <a:ea typeface="微軟正黑體" panose="020B0604030504040204" pitchFamily="34" charset="-120"/>
              </a:rPr>
              <a:t>中大壢中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b="1" dirty="0">
                <a:solidFill>
                  <a:srgbClr val="006600"/>
                </a:solidFill>
                <a:latin typeface="微軟正黑體" panose="020B0604030504040204" pitchFamily="34" charset="-120"/>
                <a:ea typeface="微軟正黑體" panose="020B0604030504040204" pitchFamily="34" charset="-120"/>
              </a:rPr>
              <a:t>音樂班</a:t>
            </a:r>
            <a:r>
              <a:rPr lang="en-US" altLang="zh-TW" sz="2400" b="1" dirty="0">
                <a:solidFill>
                  <a:srgbClr val="006600"/>
                </a:solidFill>
                <a:latin typeface="微軟正黑體" panose="020B0604030504040204" pitchFamily="34" charset="-120"/>
                <a:ea typeface="微軟正黑體" panose="020B0604030504040204" pitchFamily="34" charset="-120"/>
              </a:rPr>
              <a:t>1</a:t>
            </a:r>
            <a:r>
              <a:rPr lang="zh-TW" altLang="en-US" sz="2400" b="1" dirty="0">
                <a:solidFill>
                  <a:srgbClr val="006600"/>
                </a:solidFill>
                <a:latin typeface="微軟正黑體" panose="020B0604030504040204" pitchFamily="34" charset="-120"/>
                <a:ea typeface="微軟正黑體" panose="020B0604030504040204" pitchFamily="34" charset="-120"/>
              </a:rPr>
              <a:t>班</a:t>
            </a:r>
            <a:endParaRPr lang="en-US" altLang="zh-TW" sz="2400" b="1" dirty="0">
              <a:solidFill>
                <a:srgbClr val="006600"/>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FontTx/>
              <a:buNone/>
            </a:pPr>
            <a:r>
              <a:rPr lang="zh-TW" altLang="en-US" sz="2400" b="1" dirty="0">
                <a:solidFill>
                  <a:schemeClr val="accent6"/>
                </a:solidFill>
                <a:latin typeface="微軟正黑體" panose="020B0604030504040204" pitchFamily="34" charset="-120"/>
                <a:ea typeface="微軟正黑體" panose="020B0604030504040204" pitchFamily="34" charset="-120"/>
              </a:rPr>
              <a:t>內壢高中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b="1" dirty="0">
                <a:solidFill>
                  <a:srgbClr val="9966FF"/>
                </a:solidFill>
                <a:latin typeface="微軟正黑體" panose="020B0604030504040204" pitchFamily="34" charset="-120"/>
                <a:ea typeface="微軟正黑體" panose="020B0604030504040204" pitchFamily="34" charset="-120"/>
              </a:rPr>
              <a:t>美術班</a:t>
            </a:r>
            <a:r>
              <a:rPr lang="en-US" altLang="zh-TW" sz="2400" b="1" dirty="0">
                <a:solidFill>
                  <a:srgbClr val="9966FF"/>
                </a:solidFill>
                <a:latin typeface="微軟正黑體" panose="020B0604030504040204" pitchFamily="34" charset="-120"/>
                <a:ea typeface="微軟正黑體" panose="020B0604030504040204" pitchFamily="34" charset="-120"/>
              </a:rPr>
              <a:t>1</a:t>
            </a:r>
            <a:r>
              <a:rPr lang="zh-TW" altLang="en-US" sz="2400" b="1" dirty="0">
                <a:solidFill>
                  <a:srgbClr val="9966FF"/>
                </a:solidFill>
                <a:latin typeface="微軟正黑體" panose="020B0604030504040204" pitchFamily="34" charset="-120"/>
                <a:ea typeface="微軟正黑體" panose="020B0604030504040204" pitchFamily="34" charset="-120"/>
              </a:rPr>
              <a:t>班</a:t>
            </a:r>
            <a:endParaRPr lang="en-US" altLang="zh-TW" sz="2400" b="1" dirty="0">
              <a:solidFill>
                <a:srgbClr val="9966FF"/>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FontTx/>
              <a:buNone/>
            </a:pPr>
            <a:r>
              <a:rPr lang="zh-TW" altLang="en-US" sz="2400" b="1" dirty="0">
                <a:solidFill>
                  <a:schemeClr val="accent6"/>
                </a:solidFill>
                <a:latin typeface="微軟正黑體" panose="020B0604030504040204" pitchFamily="34" charset="-120"/>
                <a:ea typeface="微軟正黑體" panose="020B0604030504040204" pitchFamily="34" charset="-120"/>
              </a:rPr>
              <a:t>陽明高中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b="1" dirty="0">
                <a:solidFill>
                  <a:srgbClr val="9966FF"/>
                </a:solidFill>
                <a:latin typeface="微軟正黑體" panose="020B0604030504040204" pitchFamily="34" charset="-120"/>
                <a:ea typeface="微軟正黑體" panose="020B0604030504040204" pitchFamily="34" charset="-120"/>
              </a:rPr>
              <a:t>美術班</a:t>
            </a:r>
            <a:r>
              <a:rPr lang="en-US" altLang="zh-TW" sz="2400" b="1" dirty="0">
                <a:solidFill>
                  <a:srgbClr val="9966FF"/>
                </a:solidFill>
                <a:latin typeface="微軟正黑體" panose="020B0604030504040204" pitchFamily="34" charset="-120"/>
                <a:ea typeface="微軟正黑體" panose="020B0604030504040204" pitchFamily="34" charset="-120"/>
              </a:rPr>
              <a:t>1</a:t>
            </a:r>
            <a:r>
              <a:rPr lang="zh-TW" altLang="en-US" sz="2400" b="1" dirty="0">
                <a:solidFill>
                  <a:srgbClr val="9966FF"/>
                </a:solidFill>
                <a:latin typeface="微軟正黑體" panose="020B0604030504040204" pitchFamily="34" charset="-120"/>
                <a:ea typeface="微軟正黑體" panose="020B0604030504040204" pitchFamily="34" charset="-120"/>
              </a:rPr>
              <a:t>班</a:t>
            </a:r>
            <a:endParaRPr lang="en-US" altLang="zh-TW" sz="2400" b="1" dirty="0">
              <a:solidFill>
                <a:srgbClr val="9966FF"/>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FontTx/>
              <a:buNone/>
            </a:pPr>
            <a:r>
              <a:rPr lang="zh-TW" altLang="en-US" sz="2400" b="1" dirty="0">
                <a:solidFill>
                  <a:schemeClr val="accent6"/>
                </a:solidFill>
                <a:latin typeface="微軟正黑體" panose="020B0604030504040204" pitchFamily="34" charset="-120"/>
                <a:ea typeface="微軟正黑體" panose="020B0604030504040204" pitchFamily="34" charset="-120"/>
              </a:rPr>
              <a:t>南崁高中</a:t>
            </a:r>
            <a:r>
              <a:rPr lang="en-US" altLang="zh-TW" sz="2400" b="1" dirty="0">
                <a:solidFill>
                  <a:schemeClr val="accent6"/>
                </a:solidFill>
                <a:latin typeface="微軟正黑體" panose="020B0604030504040204" pitchFamily="34" charset="-120"/>
                <a:ea typeface="微軟正黑體" panose="020B0604030504040204" pitchFamily="34" charset="-120"/>
              </a:rPr>
              <a:t>(3)</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a:t>
            </a:r>
            <a:r>
              <a:rPr lang="zh-TW" altLang="en-US" sz="2400" b="1" dirty="0">
                <a:solidFill>
                  <a:srgbClr val="006600"/>
                </a:solidFill>
                <a:latin typeface="微軟正黑體" panose="020B0604030504040204" pitchFamily="34" charset="-120"/>
                <a:ea typeface="微軟正黑體" panose="020B0604030504040204" pitchFamily="34" charset="-120"/>
              </a:rPr>
              <a:t>音樂班</a:t>
            </a:r>
            <a:r>
              <a:rPr lang="en-US" altLang="zh-TW" sz="2400" b="1" dirty="0">
                <a:solidFill>
                  <a:srgbClr val="006600"/>
                </a:solidFill>
                <a:latin typeface="微軟正黑體" panose="020B0604030504040204" pitchFamily="34" charset="-120"/>
                <a:ea typeface="微軟正黑體" panose="020B0604030504040204" pitchFamily="34" charset="-120"/>
              </a:rPr>
              <a:t>1</a:t>
            </a:r>
            <a:r>
              <a:rPr lang="zh-TW" altLang="en-US" sz="2400" b="1" dirty="0">
                <a:solidFill>
                  <a:srgbClr val="006600"/>
                </a:solidFill>
                <a:latin typeface="微軟正黑體" panose="020B0604030504040204" pitchFamily="34" charset="-120"/>
                <a:ea typeface="微軟正黑體" panose="020B0604030504040204" pitchFamily="34" charset="-120"/>
              </a:rPr>
              <a:t>班</a:t>
            </a:r>
            <a:r>
              <a:rPr lang="zh-TW" altLang="en-US" sz="2400" dirty="0">
                <a:solidFill>
                  <a:srgbClr val="000000"/>
                </a:solidFill>
                <a:latin typeface="微軟正黑體" panose="020B0604030504040204" pitchFamily="34" charset="-120"/>
                <a:ea typeface="微軟正黑體" panose="020B0604030504040204" pitchFamily="34" charset="-120"/>
              </a:rPr>
              <a:t>、</a:t>
            </a:r>
            <a:r>
              <a:rPr lang="zh-TW" altLang="en-US" sz="2400" b="1" dirty="0">
                <a:solidFill>
                  <a:srgbClr val="9966FF"/>
                </a:solidFill>
                <a:latin typeface="微軟正黑體" panose="020B0604030504040204" pitchFamily="34" charset="-120"/>
                <a:ea typeface="微軟正黑體" panose="020B0604030504040204" pitchFamily="34" charset="-120"/>
              </a:rPr>
              <a:t>美術班</a:t>
            </a:r>
            <a:r>
              <a:rPr lang="en-US" altLang="zh-TW" sz="2400" b="1" dirty="0">
                <a:solidFill>
                  <a:srgbClr val="9966FF"/>
                </a:solidFill>
                <a:latin typeface="微軟正黑體" panose="020B0604030504040204" pitchFamily="34" charset="-120"/>
                <a:ea typeface="微軟正黑體" panose="020B0604030504040204" pitchFamily="34" charset="-120"/>
              </a:rPr>
              <a:t>1</a:t>
            </a:r>
            <a:r>
              <a:rPr lang="zh-TW" altLang="en-US" sz="2400" b="1" dirty="0">
                <a:solidFill>
                  <a:srgbClr val="9966FF"/>
                </a:solidFill>
                <a:latin typeface="微軟正黑體" panose="020B0604030504040204" pitchFamily="34" charset="-120"/>
                <a:ea typeface="微軟正黑體" panose="020B0604030504040204" pitchFamily="34" charset="-120"/>
              </a:rPr>
              <a:t>班</a:t>
            </a:r>
            <a:endParaRPr lang="en-US" altLang="zh-TW" sz="2400" b="1" dirty="0">
              <a:solidFill>
                <a:srgbClr val="9966FF"/>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FontTx/>
              <a:buNone/>
            </a:pPr>
            <a:r>
              <a:rPr lang="zh-TW" altLang="en-US" sz="2400" b="1" dirty="0">
                <a:solidFill>
                  <a:schemeClr val="accent6"/>
                </a:solidFill>
                <a:latin typeface="微軟正黑體" panose="020B0604030504040204" pitchFamily="34" charset="-120"/>
                <a:ea typeface="微軟正黑體" panose="020B0604030504040204" pitchFamily="34" charset="-120"/>
              </a:rPr>
              <a:t>永豐高中</a:t>
            </a:r>
            <a:r>
              <a:rPr lang="en-US" altLang="zh-TW" sz="2400" b="1" dirty="0">
                <a:solidFill>
                  <a:schemeClr val="accent6"/>
                </a:solidFill>
                <a:latin typeface="微軟正黑體" panose="020B0604030504040204" pitchFamily="34" charset="-120"/>
                <a:ea typeface="微軟正黑體" panose="020B0604030504040204" pitchFamily="34" charset="-120"/>
              </a:rPr>
              <a:t>(2)</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2</a:t>
            </a:r>
            <a:r>
              <a:rPr lang="zh-TW" altLang="en-US" sz="2400" dirty="0">
                <a:solidFill>
                  <a:srgbClr val="000000"/>
                </a:solidFill>
                <a:latin typeface="微軟正黑體" panose="020B0604030504040204" pitchFamily="34" charset="-120"/>
                <a:ea typeface="微軟正黑體" panose="020B0604030504040204" pitchFamily="34" charset="-120"/>
              </a:rPr>
              <a:t>班</a:t>
            </a:r>
            <a:endParaRPr lang="en-US" altLang="zh-TW" sz="2400" dirty="0">
              <a:solidFill>
                <a:srgbClr val="000000"/>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FontTx/>
              <a:buNone/>
            </a:pPr>
            <a:r>
              <a:rPr lang="zh-TW" altLang="en-US" sz="2400" b="1" dirty="0">
                <a:solidFill>
                  <a:schemeClr val="accent6"/>
                </a:solidFill>
                <a:latin typeface="微軟正黑體" panose="020B0604030504040204" pitchFamily="34" charset="-120"/>
                <a:ea typeface="微軟正黑體" panose="020B0604030504040204" pitchFamily="34" charset="-120"/>
              </a:rPr>
              <a:t>平鎮高中</a:t>
            </a:r>
            <a:r>
              <a:rPr lang="en-US" altLang="zh-TW" sz="2400" b="1" dirty="0">
                <a:solidFill>
                  <a:schemeClr val="accent6"/>
                </a:solidFill>
                <a:latin typeface="微軟正黑體" panose="020B0604030504040204" pitchFamily="34" charset="-120"/>
                <a:ea typeface="微軟正黑體" panose="020B0604030504040204" pitchFamily="34" charset="-120"/>
              </a:rPr>
              <a:t>(3)</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2</a:t>
            </a:r>
            <a:r>
              <a:rPr lang="zh-TW" altLang="en-US" sz="2400" dirty="0">
                <a:solidFill>
                  <a:srgbClr val="000000"/>
                </a:solidFill>
                <a:latin typeface="微軟正黑體" panose="020B0604030504040204" pitchFamily="34" charset="-120"/>
                <a:ea typeface="微軟正黑體" panose="020B0604030504040204" pitchFamily="34" charset="-120"/>
              </a:rPr>
              <a:t>班、</a:t>
            </a:r>
            <a:r>
              <a:rPr lang="zh-TW" altLang="en-US" sz="2400" b="1" dirty="0">
                <a:solidFill>
                  <a:srgbClr val="9966FF"/>
                </a:solidFill>
                <a:latin typeface="微軟正黑體" panose="020B0604030504040204" pitchFamily="34" charset="-120"/>
                <a:ea typeface="微軟正黑體" panose="020B0604030504040204" pitchFamily="34" charset="-120"/>
              </a:rPr>
              <a:t>美術班</a:t>
            </a:r>
            <a:r>
              <a:rPr lang="en-US" altLang="zh-TW" sz="2400" b="1" dirty="0">
                <a:solidFill>
                  <a:srgbClr val="9966FF"/>
                </a:solidFill>
                <a:latin typeface="微軟正黑體" panose="020B0604030504040204" pitchFamily="34" charset="-120"/>
                <a:ea typeface="微軟正黑體" panose="020B0604030504040204" pitchFamily="34" charset="-120"/>
              </a:rPr>
              <a:t>1</a:t>
            </a:r>
            <a:r>
              <a:rPr lang="zh-TW" altLang="en-US" sz="2400" b="1" dirty="0">
                <a:solidFill>
                  <a:srgbClr val="9966FF"/>
                </a:solidFill>
                <a:latin typeface="微軟正黑體" panose="020B0604030504040204" pitchFamily="34" charset="-120"/>
                <a:ea typeface="微軟正黑體" panose="020B0604030504040204" pitchFamily="34" charset="-120"/>
              </a:rPr>
              <a:t>班</a:t>
            </a:r>
          </a:p>
          <a:p>
            <a:pPr eaLnBrk="1" hangingPunct="1">
              <a:lnSpc>
                <a:spcPts val="3200"/>
              </a:lnSpc>
              <a:spcBef>
                <a:spcPct val="0"/>
              </a:spcBef>
              <a:buFontTx/>
              <a:buNone/>
            </a:pPr>
            <a:r>
              <a:rPr lang="zh-TW" altLang="en-US" sz="2400" b="1" dirty="0">
                <a:solidFill>
                  <a:schemeClr val="accent6"/>
                </a:solidFill>
                <a:latin typeface="微軟正黑體" panose="020B0604030504040204" pitchFamily="34" charset="-120"/>
                <a:ea typeface="微軟正黑體" panose="020B0604030504040204" pitchFamily="34" charset="-120"/>
              </a:rPr>
              <a:t>大園高中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    </a:t>
            </a:r>
            <a:r>
              <a:rPr lang="zh-TW" altLang="en-US" sz="2400" b="1" dirty="0">
                <a:solidFill>
                  <a:schemeClr val="accent6"/>
                </a:solidFill>
                <a:latin typeface="微軟正黑體" panose="020B0604030504040204" pitchFamily="34" charset="-120"/>
                <a:ea typeface="微軟正黑體" panose="020B0604030504040204" pitchFamily="34" charset="-120"/>
              </a:rPr>
              <a:t>楊梅高中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a:t>
            </a:r>
          </a:p>
          <a:p>
            <a:pPr eaLnBrk="1" hangingPunct="1">
              <a:lnSpc>
                <a:spcPts val="3200"/>
              </a:lnSpc>
              <a:spcBef>
                <a:spcPct val="0"/>
              </a:spcBef>
              <a:buNone/>
            </a:pPr>
            <a:r>
              <a:rPr lang="zh-TW" altLang="en-US" sz="2400" b="1" dirty="0">
                <a:solidFill>
                  <a:schemeClr val="accent6"/>
                </a:solidFill>
                <a:latin typeface="微軟正黑體" panose="020B0604030504040204" pitchFamily="34" charset="-120"/>
                <a:ea typeface="微軟正黑體" panose="020B0604030504040204" pitchFamily="34" charset="-120"/>
              </a:rPr>
              <a:t>大溪高中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    </a:t>
            </a:r>
            <a:r>
              <a:rPr lang="zh-TW" altLang="en-US" sz="2400" b="1" dirty="0">
                <a:solidFill>
                  <a:schemeClr val="accent6"/>
                </a:solidFill>
                <a:latin typeface="微軟正黑體" panose="020B0604030504040204" pitchFamily="34" charset="-120"/>
                <a:ea typeface="微軟正黑體" panose="020B0604030504040204" pitchFamily="34" charset="-120"/>
              </a:rPr>
              <a:t>觀音高中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a:t>
            </a:r>
          </a:p>
          <a:p>
            <a:pPr eaLnBrk="1" hangingPunct="1">
              <a:lnSpc>
                <a:spcPts val="3200"/>
              </a:lnSpc>
              <a:spcBef>
                <a:spcPct val="0"/>
              </a:spcBef>
              <a:buNone/>
            </a:pPr>
            <a:r>
              <a:rPr lang="zh-TW" altLang="en-US" sz="2400" b="1" dirty="0">
                <a:solidFill>
                  <a:schemeClr val="accent6"/>
                </a:solidFill>
                <a:latin typeface="微軟正黑體" panose="020B0604030504040204" pitchFamily="34" charset="-120"/>
                <a:ea typeface="微軟正黑體" panose="020B0604030504040204" pitchFamily="34" charset="-120"/>
              </a:rPr>
              <a:t>北科附工</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    </a:t>
            </a:r>
            <a:r>
              <a:rPr lang="zh-TW" altLang="en-US" sz="2400" b="1" dirty="0">
                <a:solidFill>
                  <a:schemeClr val="accent6"/>
                </a:solidFill>
                <a:latin typeface="微軟正黑體" panose="020B0604030504040204" pitchFamily="34" charset="-120"/>
                <a:ea typeface="微軟正黑體" panose="020B0604030504040204" pitchFamily="34" charset="-120"/>
              </a:rPr>
              <a:t>新屋高中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a:t>
            </a:r>
            <a:endParaRPr lang="en-US" altLang="zh-TW" sz="2400" dirty="0">
              <a:solidFill>
                <a:srgbClr val="000000"/>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None/>
            </a:pPr>
            <a:r>
              <a:rPr lang="zh-TW" altLang="en-US" sz="2400" b="1" dirty="0">
                <a:solidFill>
                  <a:schemeClr val="accent6"/>
                </a:solidFill>
                <a:latin typeface="微軟正黑體" panose="020B0604030504040204" pitchFamily="34" charset="-120"/>
                <a:ea typeface="微軟正黑體" panose="020B0604030504040204" pitchFamily="34" charset="-120"/>
              </a:rPr>
              <a:t>壽山高中</a:t>
            </a:r>
            <a:r>
              <a:rPr lang="en-US" altLang="zh-TW" sz="2400" b="1" dirty="0">
                <a:solidFill>
                  <a:schemeClr val="accent6"/>
                </a:solidFill>
                <a:latin typeface="微軟正黑體" panose="020B0604030504040204" pitchFamily="34" charset="-120"/>
                <a:ea typeface="微軟正黑體" panose="020B0604030504040204" pitchFamily="34" charset="-120"/>
              </a:rPr>
              <a:t>(2)</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2</a:t>
            </a:r>
            <a:r>
              <a:rPr lang="zh-TW" altLang="en-US" sz="2400" dirty="0">
                <a:solidFill>
                  <a:srgbClr val="000000"/>
                </a:solidFill>
                <a:latin typeface="微軟正黑體" panose="020B0604030504040204" pitchFamily="34" charset="-120"/>
                <a:ea typeface="微軟正黑體" panose="020B0604030504040204" pitchFamily="34" charset="-120"/>
              </a:rPr>
              <a:t>班    </a:t>
            </a:r>
            <a:r>
              <a:rPr lang="zh-TW" altLang="en-US" sz="2400" b="1" dirty="0">
                <a:solidFill>
                  <a:schemeClr val="accent6"/>
                </a:solidFill>
                <a:latin typeface="微軟正黑體" panose="020B0604030504040204" pitchFamily="34" charset="-120"/>
                <a:ea typeface="微軟正黑體" panose="020B0604030504040204" pitchFamily="34" charset="-120"/>
              </a:rPr>
              <a:t>懷恩高中</a:t>
            </a:r>
            <a:r>
              <a:rPr lang="en-US" altLang="zh-TW" sz="2400" b="1" dirty="0">
                <a:solidFill>
                  <a:schemeClr val="accent6"/>
                </a:solidFill>
                <a:latin typeface="微軟正黑體" panose="020B0604030504040204" pitchFamily="34" charset="-120"/>
                <a:ea typeface="微軟正黑體" panose="020B0604030504040204" pitchFamily="34" charset="-120"/>
              </a:rPr>
              <a:t>(1)</a:t>
            </a:r>
            <a:r>
              <a:rPr lang="zh-TW" altLang="en-US" sz="2400" b="1" dirty="0">
                <a:solidFill>
                  <a:schemeClr val="accent6"/>
                </a:solidFill>
                <a:latin typeface="微軟正黑體" panose="020B0604030504040204" pitchFamily="34" charset="-120"/>
                <a:ea typeface="微軟正黑體" panose="020B0604030504040204" pitchFamily="34" charset="-120"/>
              </a:rPr>
              <a:t>：</a:t>
            </a:r>
            <a:r>
              <a:rPr lang="zh-TW" altLang="en-US" sz="2400" dirty="0">
                <a:solidFill>
                  <a:srgbClr val="000000"/>
                </a:solidFill>
                <a:latin typeface="微軟正黑體" panose="020B0604030504040204" pitchFamily="34" charset="-120"/>
                <a:ea typeface="微軟正黑體" panose="020B0604030504040204" pitchFamily="34" charset="-120"/>
              </a:rPr>
              <a:t>體育班</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班</a:t>
            </a:r>
          </a:p>
          <a:p>
            <a:pPr eaLnBrk="1" hangingPunct="1">
              <a:lnSpc>
                <a:spcPts val="3200"/>
              </a:lnSpc>
              <a:spcBef>
                <a:spcPct val="0"/>
              </a:spcBef>
              <a:buNone/>
            </a:pPr>
            <a:endParaRPr lang="en-US" altLang="zh-TW" sz="2400" dirty="0">
              <a:solidFill>
                <a:srgbClr val="000000"/>
              </a:solidFill>
              <a:latin typeface="微軟正黑體" panose="020B0604030504040204" pitchFamily="34" charset="-120"/>
              <a:ea typeface="微軟正黑體" panose="020B0604030504040204" pitchFamily="34" charset="-120"/>
            </a:endParaRPr>
          </a:p>
          <a:p>
            <a:pPr eaLnBrk="1" hangingPunct="1">
              <a:lnSpc>
                <a:spcPts val="3200"/>
              </a:lnSpc>
              <a:spcBef>
                <a:spcPct val="0"/>
              </a:spcBef>
              <a:buFontTx/>
              <a:buNone/>
            </a:pPr>
            <a:endParaRPr lang="en-US" altLang="zh-TW" sz="2400" dirty="0">
              <a:solidFill>
                <a:srgbClr val="000000"/>
              </a:solidFill>
              <a:latin typeface="微軟正黑體" panose="020B0604030504040204" pitchFamily="34" charset="-120"/>
              <a:ea typeface="微軟正黑體" panose="020B0604030504040204" pitchFamily="34" charset="-120"/>
            </a:endParaRPr>
          </a:p>
        </p:txBody>
      </p:sp>
      <p:sp>
        <p:nvSpPr>
          <p:cNvPr id="4" name="標題 1"/>
          <p:cNvSpPr txBox="1">
            <a:spLocks/>
          </p:cNvSpPr>
          <p:nvPr/>
        </p:nvSpPr>
        <p:spPr bwMode="auto">
          <a:xfrm>
            <a:off x="695400" y="188913"/>
            <a:ext cx="100091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桃連區的特色招生</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甄選入學</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藝才班、體育班</a:t>
            </a:r>
            <a:r>
              <a:rPr lang="en-US" altLang="zh-TW" sz="3200" dirty="0">
                <a:latin typeface="微軟正黑體" panose="020B0604030504040204" pitchFamily="34" charset="-120"/>
                <a:ea typeface="微軟正黑體" panose="020B0604030504040204" pitchFamily="34" charset="-120"/>
              </a:rPr>
              <a:t>)</a:t>
            </a: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版面配置區 5"/>
          <p:cNvSpPr txBox="1">
            <a:spLocks/>
          </p:cNvSpPr>
          <p:nvPr/>
        </p:nvSpPr>
        <p:spPr bwMode="auto">
          <a:xfrm>
            <a:off x="2279576" y="2348880"/>
            <a:ext cx="7772400" cy="230425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lgn="ctr">
              <a:buNone/>
              <a:defRPr/>
            </a:pP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專業群科甄選</a:t>
            </a:r>
            <a:b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kumimoji="0" lang="en-US" altLang="zh-TW"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特色招生</a:t>
            </a:r>
            <a:r>
              <a:rPr kumimoji="0" lang="en-US" altLang="zh-TW"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endParaRPr kumimoji="0" lang="zh-TW" altLang="en-US" sz="6600" kern="0" dirty="0">
              <a:solidFill>
                <a:srgbClr val="0066FF"/>
              </a:solidFill>
              <a:latin typeface="微軟正黑體" panose="020B0604030504040204" pitchFamily="34" charset="-120"/>
              <a:ea typeface="微軟正黑體" panose="020B0604030504040204" pitchFamily="34" charset="-120"/>
            </a:endParaRPr>
          </a:p>
        </p:txBody>
      </p:sp>
    </p:spTree>
    <p:custDataLst>
      <p:tags r:id="rId1"/>
    </p:custData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2127716134"/>
              </p:ext>
            </p:extLst>
          </p:nvPr>
        </p:nvGraphicFramePr>
        <p:xfrm>
          <a:off x="407368" y="898322"/>
          <a:ext cx="11233248" cy="5754146"/>
        </p:xfrm>
        <a:graphic>
          <a:graphicData uri="http://schemas.openxmlformats.org/drawingml/2006/table">
            <a:tbl>
              <a:tblPr/>
              <a:tblGrid>
                <a:gridCol w="1821983">
                  <a:extLst>
                    <a:ext uri="{9D8B030D-6E8A-4147-A177-3AD203B41FA5}">
                      <a16:colId xmlns:a16="http://schemas.microsoft.com/office/drawing/2014/main" val="20000"/>
                    </a:ext>
                  </a:extLst>
                </a:gridCol>
                <a:gridCol w="752901">
                  <a:extLst>
                    <a:ext uri="{9D8B030D-6E8A-4147-A177-3AD203B41FA5}">
                      <a16:colId xmlns:a16="http://schemas.microsoft.com/office/drawing/2014/main" val="20001"/>
                    </a:ext>
                  </a:extLst>
                </a:gridCol>
                <a:gridCol w="8658364">
                  <a:extLst>
                    <a:ext uri="{9D8B030D-6E8A-4147-A177-3AD203B41FA5}">
                      <a16:colId xmlns:a16="http://schemas.microsoft.com/office/drawing/2014/main" val="20002"/>
                    </a:ext>
                  </a:extLst>
                </a:gridCol>
              </a:tblGrid>
              <a:tr h="307388">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TW"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06112">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考試類型</a:t>
                      </a:r>
                      <a:endPar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科數</a:t>
                      </a:r>
                      <a:endPar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學校科別</a:t>
                      </a:r>
                      <a:endPar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2743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術科</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應英</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啟英汽車、啟英電商、啟英應日、啟英時尚造型、啟英廣設、啟英表藝、啟英餐飲、啟英餐飲</a:t>
                      </a:r>
                      <a:r>
                        <a:rPr kumimoji="0" lang="en-US"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客家料理特色班</a:t>
                      </a:r>
                      <a:r>
                        <a:rPr kumimoji="0" lang="en-US"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、啟英資訊、永平資處</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、永平汽車、永平餐管（</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永平餐管（烘焙）、永平餐管（鐵板燒）、永平</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觀光</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）、永平表演藝術</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、成功機械、成功流通、成功幼保、成功資訊</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成功餐管</a:t>
                      </a:r>
                      <a:r>
                        <a:rPr kumimoji="0" lang="en-US"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異國料理</a:t>
                      </a:r>
                      <a:r>
                        <a:rPr kumimoji="0" lang="en-US"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、至善家具木工、至善幼兒保育、至善觀光、至善農產行銷、六和機電、方曙照顧服務、方曙飛修、方曙資訊、方曙餐管、羅浮觀光、</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治平資訊、治平資處、治平應英、治平應日、治平電機、治平時尚</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、清華餐管</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清華軌道車輛</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清華汽車、清華資訊</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08998">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術科</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北科附工汽車</a:t>
                      </a:r>
                      <a:endPar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98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術科</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面試</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19</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北科附工</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農業群特色班、大興飛修、新興機械、</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電子</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日</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、新興</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應</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體</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設計、新興觀光、</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振聲多媒體設計</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7388">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74</a:t>
                      </a:r>
                      <a:endParaRPr kumimoji="0" lang="zh-TW"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endPar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6" name="標題 1"/>
          <p:cNvSpPr txBox="1">
            <a:spLocks/>
          </p:cNvSpPr>
          <p:nvPr/>
        </p:nvSpPr>
        <p:spPr bwMode="auto">
          <a:xfrm>
            <a:off x="695400" y="188913"/>
            <a:ext cx="100091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特色招生甄選入學辦理概況</a:t>
            </a: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712283836"/>
              </p:ext>
            </p:extLst>
          </p:nvPr>
        </p:nvGraphicFramePr>
        <p:xfrm>
          <a:off x="983432" y="1268760"/>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職</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5" name="標題 1"/>
          <p:cNvSpPr txBox="1">
            <a:spLocks/>
          </p:cNvSpPr>
          <p:nvPr/>
        </p:nvSpPr>
        <p:spPr bwMode="auto">
          <a:xfrm>
            <a:off x="695400" y="188913"/>
            <a:ext cx="100091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特色招生甄選入學辦理概況</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104790825"/>
              </p:ext>
            </p:extLst>
          </p:nvPr>
        </p:nvGraphicFramePr>
        <p:xfrm>
          <a:off x="1127448" y="1309811"/>
          <a:ext cx="10009112" cy="4824540"/>
        </p:xfrm>
        <a:graphic>
          <a:graphicData uri="http://schemas.openxmlformats.org/drawingml/2006/table">
            <a:tbl>
              <a:tblPr/>
              <a:tblGrid>
                <a:gridCol w="2319978">
                  <a:extLst>
                    <a:ext uri="{9D8B030D-6E8A-4147-A177-3AD203B41FA5}">
                      <a16:colId xmlns:a16="http://schemas.microsoft.com/office/drawing/2014/main" val="20000"/>
                    </a:ext>
                  </a:extLst>
                </a:gridCol>
                <a:gridCol w="7689134">
                  <a:extLst>
                    <a:ext uri="{9D8B030D-6E8A-4147-A177-3AD203B41FA5}">
                      <a16:colId xmlns:a16="http://schemas.microsoft.com/office/drawing/2014/main" val="20001"/>
                    </a:ext>
                  </a:extLst>
                </a:gridCol>
              </a:tblGrid>
              <a:tr h="3216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16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216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216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3216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32163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bl>
          </a:graphicData>
        </a:graphic>
      </p:graphicFrame>
      <p:sp>
        <p:nvSpPr>
          <p:cNvPr id="5" name="標題 1"/>
          <p:cNvSpPr txBox="1">
            <a:spLocks/>
          </p:cNvSpPr>
          <p:nvPr/>
        </p:nvSpPr>
        <p:spPr bwMode="auto">
          <a:xfrm>
            <a:off x="695400" y="188913"/>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特色招生甄選入學辦理概況</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graphicFrame>
        <p:nvGraphicFramePr>
          <p:cNvPr id="6" name="圖表 5"/>
          <p:cNvGraphicFramePr>
            <a:graphicFrameLocks/>
          </p:cNvGraphicFramePr>
          <p:nvPr>
            <p:extLst>
              <p:ext uri="{D42A27DB-BD31-4B8C-83A1-F6EECF244321}">
                <p14:modId xmlns:p14="http://schemas.microsoft.com/office/powerpoint/2010/main" val="1418668051"/>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212976"/>
            <a:ext cx="648072" cy="584775"/>
          </a:xfrm>
          <a:prstGeom prst="rect">
            <a:avLst/>
          </a:prstGeom>
          <a:noFill/>
          <a:ln w="38100">
            <a:solidFill>
              <a:srgbClr val="FF0000"/>
            </a:solidFill>
          </a:ln>
        </p:spPr>
        <p:txBody>
          <a:bodyPr wrap="square" rtlCol="0">
            <a:spAutoFit/>
          </a:bodyPr>
          <a:lstStyle/>
          <a:p>
            <a:endParaRPr lang="zh-TW" altLang="en-US" b="1" dirty="0">
              <a:ln w="38100">
                <a:solidFill>
                  <a:srgbClr val="FF0000"/>
                </a:solidFill>
              </a:ln>
            </a:endParaRPr>
          </a:p>
        </p:txBody>
      </p:sp>
      <p:sp>
        <p:nvSpPr>
          <p:cNvPr id="9" name="內容版面配置區 2"/>
          <p:cNvSpPr txBox="1">
            <a:spLocks/>
          </p:cNvSpPr>
          <p:nvPr/>
        </p:nvSpPr>
        <p:spPr bwMode="auto">
          <a:xfrm>
            <a:off x="671530" y="1429933"/>
            <a:ext cx="10393022" cy="7683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eaLnBrk="1" hangingPunct="1">
              <a:buNone/>
              <a:defRPr/>
            </a:pPr>
            <a:r>
              <a:rPr kumimoji="0" lang="en-US" altLang="zh-TW"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103</a:t>
            </a: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學年度至</a:t>
            </a:r>
            <a:r>
              <a:rPr kumimoji="0" lang="en-US" altLang="zh-TW"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115</a:t>
            </a:r>
            <a:r>
              <a:rPr kumimoji="0" lang="zh-TW" altLang="en-US" sz="4000" b="1" kern="0"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學年度桃園市國中畢業生</a:t>
            </a:r>
          </a:p>
        </p:txBody>
      </p:sp>
      <p:sp>
        <p:nvSpPr>
          <p:cNvPr id="10" name="文字方塊 5"/>
          <p:cNvSpPr txBox="1">
            <a:spLocks noChangeArrowheads="1"/>
          </p:cNvSpPr>
          <p:nvPr/>
        </p:nvSpPr>
        <p:spPr bwMode="auto">
          <a:xfrm>
            <a:off x="695400" y="598936"/>
            <a:ext cx="10729192" cy="830997"/>
          </a:xfrm>
          <a:prstGeom prst="rect">
            <a:avLst/>
          </a:prstGeom>
          <a:noFill/>
          <a:ln w="9525">
            <a:noFill/>
            <a:miter lim="800000"/>
            <a:headEnd/>
            <a:tailEnd/>
          </a:ln>
        </p:spPr>
        <p:txBody>
          <a:bodyPr wrap="square">
            <a:spAutoFit/>
          </a:bodyPr>
          <a:lstStyle/>
          <a:p>
            <a:pPr eaLnBrk="1" hangingPunct="1">
              <a:buFont typeface="Arial" pitchFamily="34" charset="0"/>
              <a:buNone/>
            </a:pPr>
            <a:r>
              <a:rPr lang="zh-TW" altLang="en-US" sz="4800" b="1" dirty="0">
                <a:solidFill>
                  <a:srgbClr val="0066FF"/>
                </a:solidFill>
                <a:latin typeface="微軟正黑體" panose="020B0604030504040204" pitchFamily="34" charset="-120"/>
                <a:ea typeface="微軟正黑體" panose="020B0604030504040204" pitchFamily="34" charset="-120"/>
              </a:rPr>
              <a:t>本市國中畢業生數趨勢</a:t>
            </a:r>
            <a:r>
              <a:rPr lang="zh-TW" altLang="en-US" sz="4800" b="1" dirty="0" smtClean="0">
                <a:solidFill>
                  <a:srgbClr val="0066FF"/>
                </a:solidFill>
                <a:latin typeface="微軟正黑體" panose="020B0604030504040204" pitchFamily="34" charset="-120"/>
                <a:ea typeface="微軟正黑體" panose="020B0604030504040204" pitchFamily="34" charset="-120"/>
              </a:rPr>
              <a:t>圖，</a:t>
            </a:r>
            <a:r>
              <a:rPr lang="zh-TW" altLang="en-US" sz="4800" b="1" dirty="0">
                <a:solidFill>
                  <a:srgbClr val="0066FF"/>
                </a:solidFill>
                <a:latin typeface="微軟正黑體" panose="020B0604030504040204" pitchFamily="34" charset="-120"/>
                <a:ea typeface="微軟正黑體" panose="020B0604030504040204" pitchFamily="34" charset="-120"/>
              </a:rPr>
              <a:t>少子</a:t>
            </a:r>
            <a:r>
              <a:rPr lang="zh-TW" altLang="en-US" sz="4800" b="1" dirty="0" smtClean="0">
                <a:solidFill>
                  <a:srgbClr val="0066FF"/>
                </a:solidFill>
                <a:latin typeface="微軟正黑體" panose="020B0604030504040204" pitchFamily="34" charset="-120"/>
                <a:ea typeface="微軟正黑體" panose="020B0604030504040204" pitchFamily="34" charset="-120"/>
              </a:rPr>
              <a:t>化！</a:t>
            </a:r>
            <a:endParaRPr lang="zh-TW" altLang="en-US" sz="4800" b="1" dirty="0">
              <a:solidFill>
                <a:srgbClr val="0066FF"/>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7608168" y="2620006"/>
            <a:ext cx="1224136" cy="584775"/>
          </a:xfrm>
          <a:prstGeom prst="rect">
            <a:avLst/>
          </a:prstGeom>
          <a:noFill/>
        </p:spPr>
        <p:txBody>
          <a:bodyPr wrap="square" rtlCol="0">
            <a:spAutoFit/>
          </a:bodyPr>
          <a:lstStyle/>
          <a:p>
            <a:r>
              <a:rPr lang="en-US" altLang="zh-TW" dirty="0" smtClean="0"/>
              <a:t>20373</a:t>
            </a:r>
            <a:endParaRPr lang="zh-TW" altLang="en-US"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162242349"/>
              </p:ext>
            </p:extLst>
          </p:nvPr>
        </p:nvGraphicFramePr>
        <p:xfrm>
          <a:off x="911424" y="1331913"/>
          <a:ext cx="10081120" cy="3954491"/>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任選器樂</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國樂、西樂擇一</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自選曲一首、任選肢體</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拳擊、舞蹈擇一</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才藝專長與口語表達</a:t>
                      </a:r>
                      <a:endParaRPr kumimoji="0" lang="zh-TW"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
        <p:nvSpPr>
          <p:cNvPr id="6" name="標題 1"/>
          <p:cNvSpPr txBox="1">
            <a:spLocks/>
          </p:cNvSpPr>
          <p:nvPr/>
        </p:nvSpPr>
        <p:spPr bwMode="auto">
          <a:xfrm>
            <a:off x="695400" y="188913"/>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特色招生甄選入學辦理概況</a:t>
            </a:r>
          </a:p>
        </p:txBody>
      </p:sp>
    </p:spTree>
  </p:cSld>
  <p:clrMapOvr>
    <a:masterClrMapping/>
  </p:clrMapOvr>
  <p:transition spd="slow" advClick="0"/>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版面配置區 5"/>
          <p:cNvSpPr txBox="1">
            <a:spLocks/>
          </p:cNvSpPr>
          <p:nvPr/>
        </p:nvSpPr>
        <p:spPr bwMode="auto">
          <a:xfrm>
            <a:off x="2279576" y="2348880"/>
            <a:ext cx="7772400" cy="230425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lgn="ctr">
              <a:buNone/>
              <a:defRPr/>
            </a:pP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考試分發入學</a:t>
            </a:r>
            <a:b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kumimoji="0" lang="en-US" altLang="zh-TW"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特色招生</a:t>
            </a:r>
            <a:r>
              <a:rPr kumimoji="0" lang="en-US" altLang="zh-TW"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endParaRPr kumimoji="0" lang="zh-TW" altLang="en-US" sz="6600" kern="0" dirty="0">
              <a:solidFill>
                <a:srgbClr val="0066FF"/>
              </a:solidFill>
              <a:latin typeface="微軟正黑體" panose="020B0604030504040204" pitchFamily="34" charset="-120"/>
              <a:ea typeface="微軟正黑體" panose="020B0604030504040204" pitchFamily="34" charset="-120"/>
            </a:endParaRPr>
          </a:p>
        </p:txBody>
      </p:sp>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1412776"/>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微軟正黑體" panose="020B0604030504040204" pitchFamily="34" charset="-120"/>
                <a:ea typeface="微軟正黑體" panose="020B0604030504040204" pitchFamily="34" charset="-120"/>
              </a:rPr>
              <a:t>特色招生</a:t>
            </a:r>
            <a:r>
              <a:rPr kumimoji="0" lang="en-US" altLang="zh-TW" sz="3600" kern="0" dirty="0">
                <a:latin typeface="微軟正黑體" panose="020B0604030504040204" pitchFamily="34" charset="-120"/>
                <a:ea typeface="微軟正黑體" panose="020B0604030504040204" pitchFamily="34" charset="-120"/>
              </a:rPr>
              <a:t>(</a:t>
            </a:r>
            <a:r>
              <a:rPr kumimoji="0" lang="en-US" altLang="zh-TW" sz="3600" b="1" kern="0" dirty="0">
                <a:solidFill>
                  <a:srgbClr val="0066FF"/>
                </a:solidFill>
                <a:latin typeface="微軟正黑體" panose="020B0604030504040204" pitchFamily="34" charset="-120"/>
                <a:ea typeface="微軟正黑體" panose="020B0604030504040204" pitchFamily="34" charset="-120"/>
              </a:rPr>
              <a:t>2A3B</a:t>
            </a:r>
            <a:r>
              <a:rPr kumimoji="0" lang="zh-TW" altLang="en-US" sz="3600" b="1" kern="0" dirty="0">
                <a:solidFill>
                  <a:srgbClr val="0066FF"/>
                </a:solidFill>
                <a:latin typeface="微軟正黑體" panose="020B0604030504040204" pitchFamily="34" charset="-120"/>
                <a:ea typeface="微軟正黑體" panose="020B0604030504040204" pitchFamily="34" charset="-120"/>
              </a:rPr>
              <a:t>門檻</a:t>
            </a:r>
            <a:r>
              <a:rPr kumimoji="0" lang="en-US" altLang="zh-TW" sz="3600" kern="0" dirty="0">
                <a:latin typeface="微軟正黑體" panose="020B0604030504040204" pitchFamily="34" charset="-120"/>
                <a:ea typeface="微軟正黑體" panose="020B0604030504040204" pitchFamily="34" charset="-120"/>
              </a:rPr>
              <a:t>)</a:t>
            </a:r>
            <a:r>
              <a:rPr kumimoji="0" lang="zh-TW" altLang="en-US" sz="3600" kern="0" dirty="0">
                <a:latin typeface="微軟正黑體" panose="020B0604030504040204" pitchFamily="34" charset="-120"/>
                <a:ea typeface="微軟正黑體" panose="020B0604030504040204" pitchFamily="34" charset="-120"/>
              </a:rPr>
              <a:t>，考英文閱讀與寫作</a:t>
            </a:r>
            <a:endParaRPr kumimoji="0" lang="en-US" altLang="zh-TW" sz="3600" kern="0" dirty="0">
              <a:latin typeface="微軟正黑體" panose="020B0604030504040204" pitchFamily="34" charset="-120"/>
              <a:ea typeface="微軟正黑體" panose="020B0604030504040204" pitchFamily="34" charset="-120"/>
            </a:endParaRPr>
          </a:p>
          <a:p>
            <a:pPr marL="742950" indent="-742950">
              <a:buFont typeface="+mj-lt"/>
              <a:buAutoNum type="arabicPeriod"/>
            </a:pPr>
            <a:r>
              <a:rPr kumimoji="0" lang="zh-TW" altLang="en-US" sz="3600" kern="0" dirty="0">
                <a:latin typeface="微軟正黑體" panose="020B0604030504040204" pitchFamily="34" charset="-120"/>
                <a:ea typeface="微軟正黑體" panose="020B0604030504040204" pitchFamily="34" charset="-120"/>
              </a:rPr>
              <a:t>名額：</a:t>
            </a:r>
            <a:r>
              <a:rPr kumimoji="0" lang="en-US" altLang="zh-TW" sz="3600" kern="0" dirty="0">
                <a:latin typeface="微軟正黑體" panose="020B0604030504040204" pitchFamily="34" charset="-120"/>
                <a:ea typeface="微軟正黑體" panose="020B0604030504040204" pitchFamily="34" charset="-120"/>
              </a:rPr>
              <a:t>50 </a:t>
            </a:r>
            <a:r>
              <a:rPr kumimoji="0" lang="zh-TW" altLang="en-US" sz="3600" kern="0" dirty="0">
                <a:latin typeface="微軟正黑體" panose="020B0604030504040204" pitchFamily="34" charset="-120"/>
                <a:ea typeface="微軟正黑體" panose="020B0604030504040204" pitchFamily="34" charset="-120"/>
              </a:rPr>
              <a:t>名</a:t>
            </a:r>
            <a:endParaRPr kumimoji="0" lang="en-US" altLang="zh-TW" sz="3600" kern="0" dirty="0">
              <a:latin typeface="微軟正黑體" panose="020B0604030504040204" pitchFamily="34" charset="-120"/>
              <a:ea typeface="微軟正黑體" panose="020B0604030504040204" pitchFamily="34" charset="-120"/>
            </a:endParaRPr>
          </a:p>
          <a:p>
            <a:pPr marL="742950" indent="-742950">
              <a:buFont typeface="+mj-lt"/>
              <a:buAutoNum type="arabicPeriod"/>
            </a:pPr>
            <a:r>
              <a:rPr kumimoji="0" lang="zh-TW" altLang="en-US" sz="3600" b="1" kern="0" dirty="0">
                <a:solidFill>
                  <a:srgbClr val="0066FF"/>
                </a:solidFill>
                <a:latin typeface="微軟正黑體" panose="020B0604030504040204" pitchFamily="34" charset="-120"/>
                <a:ea typeface="微軟正黑體" panose="020B0604030504040204" pitchFamily="34" charset="-120"/>
              </a:rPr>
              <a:t>全英文授課</a:t>
            </a:r>
            <a:endParaRPr kumimoji="0" lang="en-US" altLang="zh-TW" sz="3600" b="1" kern="0" dirty="0">
              <a:solidFill>
                <a:srgbClr val="0066FF"/>
              </a:solidFill>
              <a:latin typeface="微軟正黑體" panose="020B0604030504040204" pitchFamily="34" charset="-120"/>
              <a:ea typeface="微軟正黑體" panose="020B0604030504040204" pitchFamily="34" charset="-120"/>
            </a:endParaRPr>
          </a:p>
          <a:p>
            <a:pPr marL="742950" indent="-742950">
              <a:buFont typeface="+mj-lt"/>
              <a:buAutoNum type="arabicPeriod"/>
            </a:pPr>
            <a:r>
              <a:rPr kumimoji="0" lang="zh-TW" altLang="en-US" sz="3600" kern="0" dirty="0">
                <a:latin typeface="微軟正黑體" panose="020B0604030504040204" pitchFamily="34" charset="-120"/>
                <a:ea typeface="微軟正黑體" panose="020B0604030504040204" pitchFamily="34" charset="-120"/>
              </a:rPr>
              <a:t>畢業要寫</a:t>
            </a:r>
            <a:r>
              <a:rPr kumimoji="0" lang="zh-TW" altLang="en-US" sz="3600" kern="0" dirty="0" smtClean="0">
                <a:latin typeface="微軟正黑體" panose="020B0604030504040204" pitchFamily="34" charset="-120"/>
                <a:ea typeface="微軟正黑體" panose="020B0604030504040204" pitchFamily="34" charset="-120"/>
              </a:rPr>
              <a:t>論文，</a:t>
            </a:r>
            <a:r>
              <a:rPr kumimoji="0" lang="en-US" altLang="zh-TW" sz="3600" kern="0" dirty="0">
                <a:latin typeface="微軟正黑體" panose="020B0604030504040204" pitchFamily="34" charset="-120"/>
                <a:ea typeface="微軟正黑體" panose="020B0604030504040204" pitchFamily="34" charset="-120"/>
              </a:rPr>
              <a:t>APA</a:t>
            </a:r>
            <a:r>
              <a:rPr kumimoji="0" lang="zh-TW" altLang="en-US" sz="3600" kern="0" dirty="0">
                <a:latin typeface="微軟正黑體" panose="020B0604030504040204" pitchFamily="34" charset="-120"/>
                <a:ea typeface="微軟正黑體" panose="020B0604030504040204" pitchFamily="34" charset="-120"/>
              </a:rPr>
              <a:t>格式、外部審查</a:t>
            </a:r>
            <a:endParaRPr kumimoji="0" lang="en-US" altLang="zh-TW" sz="3600" kern="0" dirty="0">
              <a:latin typeface="微軟正黑體" panose="020B0604030504040204" pitchFamily="34" charset="-120"/>
              <a:ea typeface="微軟正黑體" panose="020B0604030504040204" pitchFamily="34" charset="-120"/>
            </a:endParaRPr>
          </a:p>
          <a:p>
            <a:pPr marL="742950" indent="-742950">
              <a:buFont typeface="+mj-lt"/>
              <a:buAutoNum type="arabicPeriod"/>
            </a:pPr>
            <a:r>
              <a:rPr kumimoji="0" lang="zh-TW" altLang="en-US" sz="3600" kern="0" dirty="0">
                <a:latin typeface="微軟正黑體" panose="020B0604030504040204" pitchFamily="34" charset="-120"/>
                <a:ea typeface="微軟正黑體" panose="020B0604030504040204" pitchFamily="34" charset="-120"/>
              </a:rPr>
              <a:t>高三下學期</a:t>
            </a:r>
            <a:r>
              <a:rPr kumimoji="0" lang="en-US" altLang="zh-TW" sz="3600" kern="0" dirty="0">
                <a:latin typeface="微軟正黑體" panose="020B0604030504040204" pitchFamily="34" charset="-120"/>
                <a:ea typeface="微軟正黑體" panose="020B0604030504040204" pitchFamily="34" charset="-120"/>
              </a:rPr>
              <a:t>5</a:t>
            </a:r>
            <a:r>
              <a:rPr kumimoji="0" lang="zh-TW" altLang="en-US" sz="3600" kern="0" dirty="0">
                <a:latin typeface="微軟正黑體" panose="020B0604030504040204" pitchFamily="34" charset="-120"/>
                <a:ea typeface="微軟正黑體" panose="020B0604030504040204" pitchFamily="34" charset="-120"/>
              </a:rPr>
              <a:t>月考全球大會考</a:t>
            </a:r>
            <a:endParaRPr kumimoji="0" lang="en-US" altLang="zh-TW" sz="3600" kern="0" dirty="0">
              <a:latin typeface="微軟正黑體" panose="020B0604030504040204" pitchFamily="34" charset="-120"/>
              <a:ea typeface="微軟正黑體" panose="020B0604030504040204" pitchFamily="34" charset="-120"/>
            </a:endParaRPr>
          </a:p>
          <a:p>
            <a:pPr marL="742950" indent="-742950">
              <a:buFont typeface="+mj-lt"/>
              <a:buAutoNum type="arabicPeriod"/>
            </a:pPr>
            <a:r>
              <a:rPr kumimoji="0" lang="zh-TW" altLang="en-US" sz="3600" kern="0" dirty="0">
                <a:latin typeface="微軟正黑體" panose="020B0604030504040204" pitchFamily="34" charset="-120"/>
                <a:ea typeface="微軟正黑體" panose="020B0604030504040204" pitchFamily="34" charset="-120"/>
              </a:rPr>
              <a:t>不用考托福、雅思</a:t>
            </a:r>
            <a:endParaRPr kumimoji="0" lang="en-US" altLang="zh-TW" sz="3600" kern="0" dirty="0">
              <a:latin typeface="微軟正黑體" panose="020B0604030504040204" pitchFamily="34" charset="-120"/>
              <a:ea typeface="微軟正黑體" panose="020B0604030504040204" pitchFamily="34" charset="-120"/>
            </a:endParaRPr>
          </a:p>
          <a:p>
            <a:pPr marL="742950" indent="-742950">
              <a:buFont typeface="+mj-lt"/>
              <a:buAutoNum type="arabicPeriod"/>
            </a:pPr>
            <a:r>
              <a:rPr kumimoji="0" lang="zh-TW" altLang="en-US" sz="3600" kern="0" dirty="0">
                <a:latin typeface="微軟正黑體" panose="020B0604030504040204" pitchFamily="34" charset="-120"/>
                <a:ea typeface="微軟正黑體" panose="020B0604030504040204" pitchFamily="34" charset="-120"/>
              </a:rPr>
              <a:t>升學：國內外大學都可以</a:t>
            </a:r>
            <a:endParaRPr kumimoji="0" lang="en-US" altLang="zh-TW" sz="3600" kern="0" dirty="0">
              <a:latin typeface="微軟正黑體" panose="020B0604030504040204" pitchFamily="34" charset="-120"/>
              <a:ea typeface="微軟正黑體" panose="020B0604030504040204" pitchFamily="34" charset="-120"/>
            </a:endParaRPr>
          </a:p>
          <a:p>
            <a:pPr marL="742950" indent="-742950">
              <a:buFont typeface="+mj-lt"/>
              <a:buAutoNum type="arabicPeriod"/>
            </a:pPr>
            <a:r>
              <a:rPr kumimoji="0" lang="zh-TW" altLang="en-US" sz="3600" b="1" kern="0" dirty="0">
                <a:solidFill>
                  <a:srgbClr val="0066FF"/>
                </a:solidFill>
                <a:latin typeface="微軟正黑體" panose="020B0604030504040204" pitchFamily="34" charset="-120"/>
                <a:ea typeface="微軟正黑體" panose="020B0604030504040204" pitchFamily="34" charset="-120"/>
              </a:rPr>
              <a:t>學費：每學期</a:t>
            </a:r>
            <a:r>
              <a:rPr kumimoji="0" lang="en-US" altLang="zh-TW" sz="3600" b="1" kern="0" dirty="0">
                <a:solidFill>
                  <a:srgbClr val="0066FF"/>
                </a:solidFill>
                <a:latin typeface="微軟正黑體" panose="020B0604030504040204" pitchFamily="34" charset="-120"/>
                <a:ea typeface="微軟正黑體" panose="020B0604030504040204" pitchFamily="34" charset="-120"/>
              </a:rPr>
              <a:t>45000</a:t>
            </a:r>
            <a:r>
              <a:rPr kumimoji="0" lang="zh-TW" altLang="en-US" sz="3600" b="1" kern="0" dirty="0">
                <a:solidFill>
                  <a:srgbClr val="0066FF"/>
                </a:solidFill>
                <a:latin typeface="微軟正黑體" panose="020B0604030504040204" pitchFamily="34" charset="-120"/>
                <a:ea typeface="微軟正黑體" panose="020B0604030504040204" pitchFamily="34" charset="-120"/>
              </a:rPr>
              <a:t>元</a:t>
            </a:r>
            <a:endParaRPr kumimoji="0" lang="en-US" altLang="zh-TW" sz="3600" b="1" kern="0" dirty="0">
              <a:solidFill>
                <a:srgbClr val="0066FF"/>
              </a:solidFill>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bwMode="auto">
          <a:xfrm>
            <a:off x="695400" y="188913"/>
            <a:ext cx="117373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b="1" dirty="0">
                <a:solidFill>
                  <a:srgbClr val="0066FF"/>
                </a:solidFill>
                <a:latin typeface="微軟正黑體" panose="020B0604030504040204" pitchFamily="34" charset="-120"/>
                <a:ea typeface="微軟正黑體" panose="020B0604030504040204" pitchFamily="34" charset="-120"/>
              </a:rPr>
              <a:t>考試分發</a:t>
            </a:r>
            <a:r>
              <a:rPr lang="zh-TW" altLang="en-US" sz="4800" dirty="0">
                <a:latin typeface="微軟正黑體" panose="020B0604030504040204" pitchFamily="34" charset="-120"/>
                <a:ea typeface="微軟正黑體" panose="020B0604030504040204" pitchFamily="34" charset="-120"/>
              </a:rPr>
              <a:t>入學</a:t>
            </a:r>
            <a:r>
              <a:rPr lang="en-US" altLang="zh-TW" sz="48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大園國際高中國際文憑</a:t>
            </a:r>
            <a:r>
              <a:rPr lang="en-US" altLang="zh-TW" sz="4000" b="1" dirty="0">
                <a:solidFill>
                  <a:srgbClr val="0066FF"/>
                </a:solidFill>
                <a:latin typeface="微軟正黑體" panose="020B0604030504040204" pitchFamily="34" charset="-120"/>
                <a:ea typeface="微軟正黑體" panose="020B0604030504040204" pitchFamily="34" charset="-120"/>
              </a:rPr>
              <a:t>IB</a:t>
            </a:r>
            <a:r>
              <a:rPr lang="zh-TW" altLang="en-US" sz="4000" dirty="0">
                <a:latin typeface="微軟正黑體" panose="020B0604030504040204" pitchFamily="34" charset="-120"/>
                <a:ea typeface="微軟正黑體" panose="020B0604030504040204" pitchFamily="34" charset="-120"/>
              </a:rPr>
              <a:t>班</a:t>
            </a: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4" name="文字版面配置區 5"/>
          <p:cNvSpPr txBox="1">
            <a:spLocks/>
          </p:cNvSpPr>
          <p:nvPr/>
        </p:nvSpPr>
        <p:spPr bwMode="auto">
          <a:xfrm>
            <a:off x="1919536" y="1628800"/>
            <a:ext cx="8496944" cy="33843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lgn="ctr">
              <a:buNone/>
              <a:defRPr/>
            </a:pP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桃園市公私立高中</a:t>
            </a:r>
          </a:p>
          <a:p>
            <a:pPr marL="0" indent="0" algn="ctr">
              <a:buNone/>
              <a:defRPr/>
            </a:pPr>
            <a:r>
              <a:rPr kumimoji="0" lang="zh-TW" altLang="en-US" sz="66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雙聯學位</a:t>
            </a:r>
          </a:p>
          <a:p>
            <a:pPr marL="0" indent="0" algn="ctr">
              <a:buNone/>
              <a:defRPr/>
            </a:pPr>
            <a:r>
              <a:rPr kumimoji="0" lang="en-US" altLang="zh-TW" sz="48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kumimoji="0" lang="zh-TW" altLang="en-US" sz="48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同時取得美、加的高中學位</a:t>
            </a:r>
            <a:r>
              <a:rPr kumimoji="0" lang="en-US" altLang="zh-TW" sz="4800" b="1" kern="0"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3600" b="1" dirty="0">
                <a:solidFill>
                  <a:srgbClr val="0066FF"/>
                </a:solidFill>
                <a:latin typeface="微軟正黑體" panose="020B0604030504040204" pitchFamily="34" charset="-120"/>
                <a:ea typeface="微軟正黑體" panose="020B0604030504040204" pitchFamily="34" charset="-120"/>
              </a:rPr>
              <a:t>合作學校</a:t>
            </a:r>
            <a:r>
              <a:rPr lang="zh-TW" altLang="en-US" sz="3600" dirty="0">
                <a:latin typeface="微軟正黑體" panose="020B0604030504040204" pitchFamily="34" charset="-120"/>
                <a:ea typeface="微軟正黑體" panose="020B0604030504040204" pitchFamily="34" charset="-120"/>
              </a:rPr>
              <a:t>：武陵高中、桃園高中、陽明高中、內壢高中、大園國際高中</a:t>
            </a:r>
            <a:endParaRPr lang="en-US" altLang="zh-TW" sz="36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600" dirty="0">
                <a:latin typeface="微軟正黑體" panose="020B0604030504040204" pitchFamily="34" charset="-120"/>
                <a:ea typeface="微軟正黑體" panose="020B0604030504040204" pitchFamily="34" charset="-120"/>
              </a:rPr>
              <a:t>國內學分必須全部及格</a:t>
            </a:r>
            <a:endParaRPr lang="en-US" altLang="zh-TW" sz="36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600" dirty="0">
                <a:latin typeface="微軟正黑體" panose="020B0604030504040204" pitchFamily="34" charset="-120"/>
                <a:ea typeface="微軟正黑體" panose="020B0604030504040204" pitchFamily="34" charset="-120"/>
              </a:rPr>
              <a:t>每年修一門美國課程</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時間：晚間、假日</a:t>
            </a:r>
            <a:r>
              <a:rPr lang="en-US" altLang="zh-TW" sz="3600" dirty="0">
                <a:latin typeface="微軟正黑體" panose="020B0604030504040204" pitchFamily="34" charset="-120"/>
                <a:ea typeface="微軟正黑體" panose="020B0604030504040204" pitchFamily="34" charset="-120"/>
              </a:rPr>
              <a:t>)</a:t>
            </a:r>
          </a:p>
          <a:p>
            <a:pPr marL="1200150" lvl="1" indent="-742950">
              <a:buFont typeface="+mj-lt"/>
              <a:buAutoNum type="arabicPeriod"/>
            </a:pPr>
            <a:r>
              <a:rPr lang="zh-TW" altLang="en-US" sz="3600" dirty="0">
                <a:latin typeface="微軟正黑體" panose="020B0604030504040204" pitchFamily="34" charset="-120"/>
                <a:ea typeface="微軟正黑體" panose="020B0604030504040204" pitchFamily="34" charset="-120"/>
              </a:rPr>
              <a:t>其中一個暑假到美國上課</a:t>
            </a:r>
            <a:endParaRPr lang="en-US" altLang="zh-TW" sz="36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600" dirty="0">
                <a:latin typeface="微軟正黑體" panose="020B0604030504040204" pitchFamily="34" charset="-120"/>
                <a:ea typeface="微軟正黑體" panose="020B0604030504040204" pitchFamily="34" charset="-120"/>
              </a:rPr>
              <a:t>學費約</a:t>
            </a:r>
            <a:r>
              <a:rPr lang="en-US" altLang="zh-TW" sz="3600" dirty="0">
                <a:latin typeface="微軟正黑體" panose="020B0604030504040204" pitchFamily="34" charset="-120"/>
                <a:ea typeface="微軟正黑體" panose="020B0604030504040204" pitchFamily="34" charset="-120"/>
              </a:rPr>
              <a:t>18000</a:t>
            </a:r>
            <a:r>
              <a:rPr lang="zh-TW" altLang="en-US" sz="3600" dirty="0">
                <a:latin typeface="微軟正黑體" panose="020B0604030504040204" pitchFamily="34" charset="-120"/>
                <a:ea typeface="微軟正黑體" panose="020B0604030504040204" pitchFamily="34" charset="-120"/>
              </a:rPr>
              <a:t>美金</a:t>
            </a:r>
          </a:p>
          <a:p>
            <a:endParaRPr lang="zh-TW" altLang="en-US" dirty="0">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2CDDAF55-743F-462A-8F65-B87921005DB1}"/>
              </a:ext>
            </a:extLst>
          </p:cNvPr>
          <p:cNvSpPr>
            <a:spLocks noGrp="1"/>
          </p:cNvSpPr>
          <p:nvPr>
            <p:ph type="sldNum" sz="quarter" idx="12"/>
          </p:nvPr>
        </p:nvSpPr>
        <p:spPr/>
        <p:txBody>
          <a:bodyPr/>
          <a:lstStyle/>
          <a:p>
            <a:pPr>
              <a:defRPr/>
            </a:pPr>
            <a:endParaRPr lang="zh-TW" altLang="en-US"/>
          </a:p>
        </p:txBody>
      </p:sp>
      <p:sp>
        <p:nvSpPr>
          <p:cNvPr id="7" name="標題 1"/>
          <p:cNvSpPr txBox="1">
            <a:spLocks/>
          </p:cNvSpPr>
          <p:nvPr/>
        </p:nvSpPr>
        <p:spPr bwMode="auto">
          <a:xfrm>
            <a:off x="695400" y="188913"/>
            <a:ext cx="117373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b="1" dirty="0">
                <a:solidFill>
                  <a:srgbClr val="0066FF"/>
                </a:solidFill>
                <a:latin typeface="微軟正黑體" panose="020B0604030504040204" pitchFamily="34" charset="-120"/>
                <a:ea typeface="微軟正黑體" panose="020B0604030504040204" pitchFamily="34" charset="-120"/>
              </a:rPr>
              <a:t>美國緬因州中央中學</a:t>
            </a:r>
            <a:endParaRPr lang="zh-TW" altLang="en-US" sz="4000" dirty="0">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167248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600201"/>
            <a:ext cx="11103024" cy="5121275"/>
          </a:xfrm>
        </p:spPr>
        <p:txBody>
          <a:bodyPr/>
          <a:lstStyle/>
          <a:p>
            <a:pPr marL="1200150" lvl="1" indent="-742950">
              <a:buFont typeface="+mj-lt"/>
              <a:buAutoNum type="arabicPeriod"/>
            </a:pPr>
            <a:r>
              <a:rPr lang="zh-TW" altLang="en-US" sz="3600" dirty="0">
                <a:solidFill>
                  <a:srgbClr val="0066FF"/>
                </a:solidFill>
                <a:latin typeface="微軟正黑體" panose="020B0604030504040204" pitchFamily="34" charset="-120"/>
                <a:ea typeface="微軟正黑體" panose="020B0604030504040204" pitchFamily="34" charset="-120"/>
              </a:rPr>
              <a:t>合作學校：</a:t>
            </a:r>
            <a:r>
              <a:rPr lang="zh-TW" altLang="en-US" sz="3600" dirty="0">
                <a:latin typeface="微軟正黑體" panose="020B0604030504040204" pitchFamily="34" charset="-120"/>
                <a:ea typeface="微軟正黑體" panose="020B0604030504040204" pitchFamily="34" charset="-120"/>
              </a:rPr>
              <a:t>扣除前述</a:t>
            </a:r>
            <a:r>
              <a:rPr lang="en-US" altLang="zh-TW" sz="3600" dirty="0">
                <a:latin typeface="微軟正黑體" panose="020B0604030504040204" pitchFamily="34" charset="-120"/>
                <a:ea typeface="微軟正黑體" panose="020B0604030504040204" pitchFamily="34" charset="-120"/>
              </a:rPr>
              <a:t>5</a:t>
            </a:r>
            <a:r>
              <a:rPr lang="zh-TW" altLang="en-US" sz="3600" dirty="0">
                <a:latin typeface="微軟正黑體" panose="020B0604030504040204" pitchFamily="34" charset="-120"/>
                <a:ea typeface="微軟正黑體" panose="020B0604030504040204" pitchFamily="34" charset="-120"/>
              </a:rPr>
              <a:t>所學校之外的本市其他高中，合計</a:t>
            </a:r>
            <a:r>
              <a:rPr lang="en-US" altLang="zh-TW" sz="3600" dirty="0">
                <a:latin typeface="微軟正黑體" panose="020B0604030504040204" pitchFamily="34" charset="-120"/>
                <a:ea typeface="微軟正黑體" panose="020B0604030504040204" pitchFamily="34" charset="-120"/>
              </a:rPr>
              <a:t>36</a:t>
            </a:r>
            <a:r>
              <a:rPr lang="zh-TW" altLang="en-US" sz="3600" dirty="0">
                <a:latin typeface="微軟正黑體" panose="020B0604030504040204" pitchFamily="34" charset="-120"/>
                <a:ea typeface="微軟正黑體" panose="020B0604030504040204" pitchFamily="34" charset="-120"/>
              </a:rPr>
              <a:t>所學校。</a:t>
            </a:r>
            <a:endParaRPr lang="en-US" altLang="zh-TW" sz="36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600" dirty="0">
                <a:latin typeface="微軟正黑體" panose="020B0604030504040204" pitchFamily="34" charset="-120"/>
                <a:ea typeface="微軟正黑體" panose="020B0604030504040204" pitchFamily="34" charset="-120"/>
              </a:rPr>
              <a:t>要參加加拿大的測驗</a:t>
            </a:r>
            <a:endParaRPr lang="en-US" altLang="zh-TW" sz="36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600" dirty="0">
                <a:latin typeface="微軟正黑體" panose="020B0604030504040204" pitchFamily="34" charset="-120"/>
                <a:ea typeface="微軟正黑體" panose="020B0604030504040204" pitchFamily="34" charset="-120"/>
              </a:rPr>
              <a:t>每年修一門加拿大課程</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時間：晚間、假日</a:t>
            </a:r>
            <a:r>
              <a:rPr lang="en-US" altLang="zh-TW" sz="3600" dirty="0">
                <a:latin typeface="微軟正黑體" panose="020B0604030504040204" pitchFamily="34" charset="-120"/>
                <a:ea typeface="微軟正黑體" panose="020B0604030504040204" pitchFamily="34" charset="-120"/>
              </a:rPr>
              <a:t>)</a:t>
            </a:r>
          </a:p>
          <a:p>
            <a:pPr marL="1200150" lvl="1" indent="-742950">
              <a:buFont typeface="+mj-lt"/>
              <a:buAutoNum type="arabicPeriod"/>
            </a:pPr>
            <a:r>
              <a:rPr lang="zh-TW" altLang="en-US" sz="3600" dirty="0">
                <a:latin typeface="微軟正黑體" panose="020B0604030504040204" pitchFamily="34" charset="-120"/>
                <a:ea typeface="微軟正黑體" panose="020B0604030504040204" pitchFamily="34" charset="-120"/>
              </a:rPr>
              <a:t>卑詩省其中一暑假到加拿大學校、薩省要到加拿大一年</a:t>
            </a:r>
            <a:endParaRPr lang="en-US" altLang="zh-TW" sz="36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600" dirty="0">
                <a:latin typeface="微軟正黑體" panose="020B0604030504040204" pitchFamily="34" charset="-120"/>
                <a:ea typeface="微軟正黑體" panose="020B0604030504040204" pitchFamily="34" charset="-120"/>
              </a:rPr>
              <a:t>學費約</a:t>
            </a:r>
            <a:r>
              <a:rPr lang="en-US" altLang="zh-TW" sz="3600" dirty="0">
                <a:latin typeface="微軟正黑體" panose="020B0604030504040204" pitchFamily="34" charset="-120"/>
                <a:ea typeface="微軟正黑體" panose="020B0604030504040204" pitchFamily="34" charset="-120"/>
              </a:rPr>
              <a:t>20000</a:t>
            </a:r>
            <a:r>
              <a:rPr lang="zh-TW" altLang="en-US" sz="3600" dirty="0">
                <a:latin typeface="微軟正黑體" panose="020B0604030504040204" pitchFamily="34" charset="-120"/>
                <a:ea typeface="微軟正黑體" panose="020B0604030504040204" pitchFamily="34" charset="-120"/>
              </a:rPr>
              <a:t>美金</a:t>
            </a:r>
            <a:endParaRPr lang="en-US" altLang="zh-TW" sz="3600"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
        <p:nvSpPr>
          <p:cNvPr id="6" name="標題 1"/>
          <p:cNvSpPr txBox="1">
            <a:spLocks/>
          </p:cNvSpPr>
          <p:nvPr/>
        </p:nvSpPr>
        <p:spPr bwMode="auto">
          <a:xfrm>
            <a:off x="695400" y="188913"/>
            <a:ext cx="117373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b="1" dirty="0">
                <a:solidFill>
                  <a:srgbClr val="0066FF"/>
                </a:solidFill>
                <a:latin typeface="微軟正黑體" panose="020B0604030504040204" pitchFamily="34" charset="-120"/>
                <a:ea typeface="微軟正黑體" panose="020B0604030504040204" pitchFamily="34" charset="-120"/>
              </a:rPr>
              <a:t>加拿大薩省</a:t>
            </a:r>
            <a:r>
              <a:rPr lang="en-US" altLang="zh-TW" sz="4800" b="1" dirty="0">
                <a:solidFill>
                  <a:srgbClr val="0066FF"/>
                </a:solidFill>
                <a:latin typeface="微軟正黑體" panose="020B0604030504040204" pitchFamily="34" charset="-120"/>
                <a:ea typeface="微軟正黑體" panose="020B0604030504040204" pitchFamily="34" charset="-120"/>
              </a:rPr>
              <a:t>GSCS</a:t>
            </a:r>
            <a:r>
              <a:rPr lang="zh-TW" altLang="en-US" sz="4800" b="1" dirty="0">
                <a:solidFill>
                  <a:srgbClr val="0066FF"/>
                </a:solidFill>
                <a:latin typeface="微軟正黑體" panose="020B0604030504040204" pitchFamily="34" charset="-120"/>
                <a:ea typeface="微軟正黑體" panose="020B0604030504040204" pitchFamily="34" charset="-120"/>
              </a:rPr>
              <a:t>、卑詩省第</a:t>
            </a:r>
            <a:r>
              <a:rPr lang="en-US" altLang="zh-TW" sz="4800" b="1" dirty="0">
                <a:solidFill>
                  <a:srgbClr val="0066FF"/>
                </a:solidFill>
                <a:latin typeface="微軟正黑體" panose="020B0604030504040204" pitchFamily="34" charset="-120"/>
                <a:ea typeface="微軟正黑體" panose="020B0604030504040204" pitchFamily="34" charset="-120"/>
              </a:rPr>
              <a:t>73</a:t>
            </a:r>
            <a:r>
              <a:rPr lang="zh-TW" altLang="en-US" sz="4800" b="1" dirty="0">
                <a:solidFill>
                  <a:srgbClr val="0066FF"/>
                </a:solidFill>
                <a:latin typeface="微軟正黑體" panose="020B0604030504040204" pitchFamily="34" charset="-120"/>
                <a:ea typeface="微軟正黑體" panose="020B0604030504040204" pitchFamily="34" charset="-120"/>
              </a:rPr>
              <a:t>學區</a:t>
            </a:r>
            <a:endParaRPr lang="zh-TW" altLang="en-US" sz="4000" dirty="0">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16910167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600201"/>
            <a:ext cx="11103024" cy="5121275"/>
          </a:xfrm>
        </p:spPr>
        <p:txBody>
          <a:bodyPr/>
          <a:lstStyle/>
          <a:p>
            <a:pPr marL="1200150" lvl="1" indent="-742950">
              <a:buFont typeface="+mj-lt"/>
              <a:buAutoNum type="arabicPeriod"/>
            </a:pPr>
            <a:r>
              <a:rPr lang="zh-TW" altLang="en-US" sz="3200" dirty="0">
                <a:solidFill>
                  <a:srgbClr val="0066FF"/>
                </a:solidFill>
                <a:latin typeface="微軟正黑體" panose="020B0604030504040204" pitchFamily="34" charset="-120"/>
                <a:ea typeface="微軟正黑體" panose="020B0604030504040204" pitchFamily="34" charset="-120"/>
              </a:rPr>
              <a:t>合作學校：</a:t>
            </a:r>
            <a:r>
              <a:rPr lang="zh-TW" altLang="en-US" sz="3200" dirty="0">
                <a:latin typeface="微軟正黑體" panose="020B0604030504040204" pitchFamily="34" charset="-120"/>
                <a:ea typeface="微軟正黑體" panose="020B0604030504040204" pitchFamily="34" charset="-120"/>
              </a:rPr>
              <a:t>由瑞士</a:t>
            </a:r>
            <a:r>
              <a:rPr lang="en-US" altLang="zh-TW" sz="3200" dirty="0">
                <a:latin typeface="微軟正黑體" panose="020B0604030504040204" pitchFamily="34" charset="-120"/>
                <a:ea typeface="微軟正黑體" panose="020B0604030504040204" pitchFamily="34" charset="-120"/>
              </a:rPr>
              <a:t>BVIS</a:t>
            </a:r>
            <a:r>
              <a:rPr lang="zh-TW" altLang="en-US" sz="3200" dirty="0">
                <a:latin typeface="微軟正黑體" panose="020B0604030504040204" pitchFamily="34" charset="-120"/>
                <a:ea typeface="微軟正黑體" panose="020B0604030504040204" pitchFamily="34" charset="-120"/>
              </a:rPr>
              <a:t>學院營運，與瑞士阿爾特多夫國際學校、聯合國世界旅遊組織瑞士國際中心三方合作簽訂臺瑞雙聯學制合作備忘錄。</a:t>
            </a:r>
            <a:endParaRPr lang="en-US" altLang="zh-TW" sz="32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200" dirty="0">
                <a:latin typeface="微軟正黑體" panose="020B0604030504040204" pitchFamily="34" charset="-120"/>
                <a:ea typeface="微軟正黑體" panose="020B0604030504040204" pitchFamily="34" charset="-120"/>
              </a:rPr>
              <a:t>提供學生觀光或商業課程的選擇。</a:t>
            </a:r>
            <a:endParaRPr lang="en-US" altLang="zh-TW" sz="32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200" dirty="0">
                <a:latin typeface="微軟正黑體" panose="020B0604030504040204" pitchFamily="34" charset="-120"/>
                <a:ea typeface="微軟正黑體" panose="020B0604030504040204" pitchFamily="34" charset="-120"/>
              </a:rPr>
              <a:t>暑期需赴瑞士參加</a:t>
            </a:r>
            <a:r>
              <a:rPr lang="en-US" altLang="zh-TW" sz="3200" dirty="0">
                <a:latin typeface="微軟正黑體" panose="020B0604030504040204" pitchFamily="34" charset="-120"/>
                <a:ea typeface="微軟正黑體" panose="020B0604030504040204" pitchFamily="34" charset="-120"/>
              </a:rPr>
              <a:t>3</a:t>
            </a:r>
            <a:r>
              <a:rPr lang="zh-TW" altLang="en-US" sz="3200" dirty="0">
                <a:latin typeface="微軟正黑體" panose="020B0604030504040204" pitchFamily="34" charset="-120"/>
                <a:ea typeface="微軟正黑體" panose="020B0604030504040204" pitchFamily="34" charset="-120"/>
              </a:rPr>
              <a:t>週飯店管理課程及國際企業參訪行程。</a:t>
            </a:r>
            <a:endParaRPr lang="en-US" altLang="zh-TW" sz="3200" dirty="0">
              <a:latin typeface="微軟正黑體" panose="020B0604030504040204" pitchFamily="34" charset="-120"/>
              <a:ea typeface="微軟正黑體" panose="020B0604030504040204" pitchFamily="34" charset="-120"/>
            </a:endParaRPr>
          </a:p>
          <a:p>
            <a:pPr marL="1200150" lvl="1" indent="-742950">
              <a:buFont typeface="+mj-lt"/>
              <a:buAutoNum type="arabicPeriod"/>
            </a:pPr>
            <a:r>
              <a:rPr lang="zh-TW" altLang="en-US" sz="3200" dirty="0">
                <a:latin typeface="微軟正黑體" panose="020B0604030504040204" pitchFamily="34" charset="-120"/>
                <a:ea typeface="微軟正黑體" panose="020B0604030504040204" pitchFamily="34" charset="-120"/>
              </a:rPr>
              <a:t>完成學分可獲頒臺瑞雙文憑及聯合國世界旅遊組織瑞士國際中心</a:t>
            </a:r>
            <a:r>
              <a:rPr lang="en-US" altLang="zh-TW" sz="3200" dirty="0">
                <a:latin typeface="微軟正黑體" panose="020B0604030504040204" pitchFamily="34" charset="-120"/>
                <a:ea typeface="微軟正黑體" panose="020B0604030504040204" pitchFamily="34" charset="-120"/>
              </a:rPr>
              <a:t>UNWTO Academy</a:t>
            </a:r>
            <a:r>
              <a:rPr lang="zh-TW" altLang="en-US" sz="3200" dirty="0">
                <a:latin typeface="微軟正黑體" panose="020B0604030504040204" pitchFamily="34" charset="-120"/>
                <a:ea typeface="微軟正黑體" panose="020B0604030504040204" pitchFamily="34" charset="-120"/>
              </a:rPr>
              <a:t>認證所頒證書。</a:t>
            </a:r>
          </a:p>
        </p:txBody>
      </p:sp>
      <p:sp>
        <p:nvSpPr>
          <p:cNvPr id="6" name="標題 1"/>
          <p:cNvSpPr txBox="1">
            <a:spLocks/>
          </p:cNvSpPr>
          <p:nvPr/>
        </p:nvSpPr>
        <p:spPr bwMode="auto">
          <a:xfrm>
            <a:off x="695400" y="188913"/>
            <a:ext cx="117373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b="1" dirty="0">
                <a:solidFill>
                  <a:srgbClr val="0066FF"/>
                </a:solidFill>
                <a:latin typeface="微軟正黑體" panose="020B0604030504040204" pitchFamily="34" charset="-120"/>
                <a:ea typeface="微軟正黑體" panose="020B0604030504040204" pitchFamily="34" charset="-120"/>
              </a:rPr>
              <a:t>臺瑞雙聯學制</a:t>
            </a:r>
            <a:endParaRPr lang="zh-TW" altLang="en-US" sz="4000" dirty="0">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19217239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1524001" y="2208213"/>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p>
            <a:pPr eaLnBrk="1" hangingPunct="1"/>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8359776" y="1652589"/>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1524001" y="3227389"/>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p>
            <a:pPr eaLnBrk="1" hangingPunct="1"/>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8594726" y="2825750"/>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a:solidFill>
                  <a:srgbClr val="FF0000"/>
                </a:solidFill>
                <a:latin typeface="微軟正黑體" pitchFamily="34" charset="-120"/>
                <a:ea typeface="微軟正黑體" pitchFamily="34" charset="-120"/>
              </a:rPr>
              <a:t>超額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en-US" sz="2800" b="1">
                <a:solidFill>
                  <a:srgbClr val="FF0000"/>
                </a:solidFill>
                <a:latin typeface="微軟正黑體" pitchFamily="34" charset="-120"/>
                <a:ea typeface="微軟正黑體" pitchFamily="34" charset="-120"/>
              </a:rPr>
              <a:t>比序</a:t>
            </a:r>
          </a:p>
        </p:txBody>
      </p:sp>
      <p:sp>
        <p:nvSpPr>
          <p:cNvPr id="145414" name="矩形 31"/>
          <p:cNvSpPr>
            <a:spLocks noChangeArrowheads="1"/>
          </p:cNvSpPr>
          <p:nvPr/>
        </p:nvSpPr>
        <p:spPr bwMode="auto">
          <a:xfrm>
            <a:off x="1493838" y="666156"/>
            <a:ext cx="9144001" cy="614959"/>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sz="3600" b="1" dirty="0">
                <a:solidFill>
                  <a:srgbClr val="C00000"/>
                </a:solidFill>
                <a:latin typeface="微軟正黑體" pitchFamily="34" charset="-120"/>
                <a:ea typeface="微軟正黑體" pitchFamily="34" charset="-120"/>
                <a:sym typeface="Wingdings" pitchFamily="2" charset="2"/>
              </a:rPr>
              <a:t></a:t>
            </a:r>
            <a:r>
              <a:rPr lang="zh-TW" altLang="en-US" sz="3600" b="1" dirty="0">
                <a:latin typeface="微軟正黑體" pitchFamily="34" charset="-120"/>
                <a:ea typeface="微軟正黑體" pitchFamily="34" charset="-120"/>
                <a:sym typeface="Wingdings" pitchFamily="2" charset="2"/>
              </a:rPr>
              <a:t>適性入學方式</a:t>
            </a:r>
            <a:r>
              <a:rPr lang="en-US" altLang="zh-TW" sz="3600" b="1" dirty="0">
                <a:latin typeface="微軟正黑體" pitchFamily="34" charset="-120"/>
                <a:ea typeface="微軟正黑體" pitchFamily="34" charset="-120"/>
                <a:sym typeface="Wingdings" pitchFamily="2" charset="2"/>
              </a:rPr>
              <a:t>-</a:t>
            </a:r>
            <a:r>
              <a:rPr lang="zh-TW" altLang="en-US" sz="3600" b="1" dirty="0">
                <a:latin typeface="微軟正黑體" pitchFamily="34" charset="-120"/>
                <a:ea typeface="微軟正黑體" pitchFamily="34" charset="-120"/>
                <a:sym typeface="Wingdings" pitchFamily="2" charset="2"/>
              </a:rPr>
              <a:t>免試入學</a:t>
            </a:r>
            <a:endParaRPr lang="zh-TW" altLang="zh-TW" sz="3600" b="1" dirty="0">
              <a:latin typeface="微軟正黑體" pitchFamily="34" charset="-120"/>
              <a:ea typeface="微軟正黑體" pitchFamily="34" charset="-120"/>
            </a:endParaRPr>
          </a:p>
        </p:txBody>
      </p:sp>
      <p:sp>
        <p:nvSpPr>
          <p:cNvPr id="3" name="文字方塊 2"/>
          <p:cNvSpPr txBox="1"/>
          <p:nvPr/>
        </p:nvSpPr>
        <p:spPr>
          <a:xfrm>
            <a:off x="1493838" y="4205289"/>
            <a:ext cx="9174163" cy="2308225"/>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eaLnBrk="1" hangingPunct="1">
              <a:defRPr/>
            </a:pPr>
            <a:r>
              <a:rPr lang="en-US" altLang="zh-TW" dirty="0">
                <a:latin typeface="微軟正黑體" pitchFamily="34" charset="-120"/>
                <a:ea typeface="微軟正黑體" pitchFamily="34" charset="-120"/>
              </a:rPr>
              <a:t>112</a:t>
            </a:r>
            <a:r>
              <a:rPr lang="zh-TW" altLang="zh-TW" dirty="0">
                <a:latin typeface="微軟正黑體" pitchFamily="34" charset="-120"/>
                <a:ea typeface="微軟正黑體" pitchFamily="34" charset="-120"/>
              </a:rPr>
              <a:t>年全國約有</a:t>
            </a:r>
            <a:r>
              <a:rPr lang="en-US" altLang="zh-TW" dirty="0">
                <a:latin typeface="微軟正黑體" pitchFamily="34" charset="-120"/>
                <a:ea typeface="微軟正黑體" pitchFamily="34" charset="-120"/>
              </a:rPr>
              <a:t>20</a:t>
            </a:r>
            <a:r>
              <a:rPr lang="zh-TW" altLang="zh-TW" dirty="0">
                <a:latin typeface="微軟正黑體" pitchFamily="34" charset="-120"/>
                <a:ea typeface="微軟正黑體" pitchFamily="34" charset="-120"/>
              </a:rPr>
              <a:t>萬名國中畢業生</a:t>
            </a:r>
          </a:p>
          <a:p>
            <a:pPr eaLnBrk="1" hangingPunct="1">
              <a:defRPr/>
            </a:pPr>
            <a:r>
              <a:rPr lang="zh-TW" altLang="zh-TW" dirty="0">
                <a:latin typeface="微軟正黑體" pitchFamily="34" charset="-120"/>
                <a:ea typeface="微軟正黑體" pitchFamily="34" charset="-120"/>
              </a:rPr>
              <a:t>高中、高職及五專總招生名額約有</a:t>
            </a:r>
            <a:r>
              <a:rPr lang="en-US" altLang="zh-TW" dirty="0">
                <a:latin typeface="微軟正黑體" pitchFamily="34" charset="-120"/>
                <a:ea typeface="微軟正黑體" pitchFamily="34" charset="-120"/>
              </a:rPr>
              <a:t>30</a:t>
            </a:r>
            <a:r>
              <a:rPr lang="zh-TW" altLang="zh-TW" dirty="0">
                <a:latin typeface="微軟正黑體" pitchFamily="34" charset="-120"/>
                <a:ea typeface="微軟正黑體" pitchFamily="34" charset="-120"/>
              </a:rPr>
              <a:t>萬</a:t>
            </a:r>
            <a:endParaRPr lang="en-US" altLang="zh-TW" dirty="0">
              <a:latin typeface="微軟正黑體" pitchFamily="34" charset="-120"/>
              <a:ea typeface="微軟正黑體" pitchFamily="34" charset="-120"/>
            </a:endParaRPr>
          </a:p>
          <a:p>
            <a:pPr eaLnBrk="1" hangingPunct="1">
              <a:defRPr/>
            </a:pPr>
            <a:r>
              <a:rPr lang="zh-TW" altLang="en-US" b="1" dirty="0">
                <a:solidFill>
                  <a:srgbClr val="FF0000"/>
                </a:solidFill>
                <a:latin typeface="微軟正黑體" pitchFamily="34" charset="-120"/>
                <a:ea typeface="微軟正黑體" pitchFamily="34" charset="-120"/>
              </a:rPr>
              <a:t>高中職五專招生名額 ＞</a:t>
            </a:r>
            <a:r>
              <a:rPr lang="en-US" altLang="zh-TW" b="1" dirty="0">
                <a:solidFill>
                  <a:srgbClr val="FF0000"/>
                </a:solidFill>
                <a:latin typeface="微軟正黑體" pitchFamily="34" charset="-120"/>
                <a:ea typeface="微軟正黑體" pitchFamily="34" charset="-120"/>
              </a:rPr>
              <a:t> </a:t>
            </a:r>
            <a:r>
              <a:rPr lang="zh-TW" altLang="en-US" b="1" dirty="0">
                <a:solidFill>
                  <a:srgbClr val="FF0000"/>
                </a:solidFill>
                <a:latin typeface="微軟正黑體" pitchFamily="34" charset="-120"/>
                <a:ea typeface="微軟正黑體" pitchFamily="34" charset="-120"/>
              </a:rPr>
              <a:t>國中畢業生人數</a:t>
            </a:r>
            <a:endParaRPr lang="zh-TW" altLang="zh-TW" b="1" dirty="0">
              <a:solidFill>
                <a:srgbClr val="FF0000"/>
              </a:solidFill>
              <a:latin typeface="微軟正黑體" pitchFamily="34" charset="-120"/>
              <a:ea typeface="微軟正黑體" pitchFamily="34" charset="-120"/>
            </a:endParaRPr>
          </a:p>
          <a:p>
            <a:pPr eaLnBrk="1" hangingPunct="1">
              <a:defRPr/>
            </a:pPr>
            <a:r>
              <a:rPr lang="zh-TW" altLang="zh-TW" sz="2400" dirty="0">
                <a:latin typeface="微軟正黑體" pitchFamily="34" charset="-120"/>
                <a:ea typeface="微軟正黑體" pitchFamily="34" charset="-120"/>
              </a:rPr>
              <a:t>資料來源</a:t>
            </a:r>
            <a:r>
              <a:rPr lang="en-US" altLang="zh-TW" sz="2400" dirty="0">
                <a:latin typeface="微軟正黑體" pitchFamily="34" charset="-120"/>
                <a:ea typeface="微軟正黑體" pitchFamily="34" charset="-120"/>
              </a:rPr>
              <a:t>:</a:t>
            </a:r>
            <a:r>
              <a:rPr lang="zh-TW" altLang="zh-TW" sz="2400" dirty="0">
                <a:latin typeface="微軟正黑體" pitchFamily="34" charset="-120"/>
                <a:ea typeface="微軟正黑體" pitchFamily="34" charset="-120"/>
              </a:rPr>
              <a:t>十二年國民基本教育資訊網 </a:t>
            </a:r>
            <a:r>
              <a:rPr lang="en-US" altLang="zh-TW" sz="2400" u="sng" dirty="0">
                <a:latin typeface="微軟正黑體" pitchFamily="34" charset="-120"/>
                <a:ea typeface="微軟正黑體" pitchFamily="34" charset="-120"/>
                <a:hlinkClick r:id="rId3"/>
              </a:rPr>
              <a:t>http://12basic.edu.tw/Detail.php?LevelNo=229</a:t>
            </a:r>
            <a:endParaRPr lang="zh-TW" altLang="en-US" sz="2400" dirty="0">
              <a:latin typeface="微軟正黑體" pitchFamily="34" charset="-120"/>
              <a:ea typeface="微軟正黑體" pitchFamily="34" charset="-120"/>
            </a:endParaRPr>
          </a:p>
        </p:txBody>
      </p:sp>
      <p:sp>
        <p:nvSpPr>
          <p:cNvPr id="11" name="流程圖: 替代處理程序 10"/>
          <p:cNvSpPr>
            <a:spLocks noChangeArrowheads="1"/>
          </p:cNvSpPr>
          <p:nvPr/>
        </p:nvSpPr>
        <p:spPr bwMode="auto">
          <a:xfrm>
            <a:off x="1493838" y="1467588"/>
            <a:ext cx="6640513" cy="652462"/>
          </a:xfrm>
          <a:prstGeom prst="flowChartAlternateProcess">
            <a:avLst/>
          </a:prstGeom>
          <a:solidFill>
            <a:srgbClr val="FFFF99"/>
          </a:solidFill>
          <a:ln w="25400" algn="ctr">
            <a:solidFill>
              <a:srgbClr val="FFC000"/>
            </a:solidFill>
            <a:round/>
            <a:headEnd/>
            <a:tailEnd/>
          </a:ln>
        </p:spPr>
        <p:txBody>
          <a:bodyPr/>
          <a:lstStyle/>
          <a:p>
            <a:pPr eaLnBrk="1" hangingPunct="1"/>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145417" name="圖片 5"/>
          <p:cNvPicPr>
            <a:picLocks noChangeAspect="1"/>
          </p:cNvPicPr>
          <p:nvPr/>
        </p:nvPicPr>
        <p:blipFill>
          <a:blip r:embed="rId4"/>
          <a:srcRect/>
          <a:stretch>
            <a:fillRect/>
          </a:stretch>
        </p:blipFill>
        <p:spPr bwMode="auto">
          <a:xfrm>
            <a:off x="9480551" y="5149850"/>
            <a:ext cx="1044575" cy="1735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1343472" y="1196752"/>
            <a:ext cx="8625057" cy="5208676"/>
            <a:chOff x="2099453" y="847684"/>
            <a:chExt cx="7153770" cy="5556352"/>
          </a:xfrm>
        </p:grpSpPr>
        <p:sp>
          <p:nvSpPr>
            <p:cNvPr id="9" name="文字方塊 8"/>
            <p:cNvSpPr txBox="1"/>
            <p:nvPr/>
          </p:nvSpPr>
          <p:spPr>
            <a:xfrm>
              <a:off x="6084871" y="847684"/>
              <a:ext cx="3168352" cy="1674434"/>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400" b="1" dirty="0">
                  <a:solidFill>
                    <a:srgbClr val="000090"/>
                  </a:solidFill>
                  <a:latin typeface="微軟正黑體" panose="020B0604030504040204" pitchFamily="34" charset="-120"/>
                  <a:ea typeface="微軟正黑體" panose="020B0604030504040204" pitchFamily="34" charset="-120"/>
                </a:rPr>
                <a:t>1.</a:t>
              </a:r>
              <a:r>
                <a:rPr kumimoji="0" lang="zh-TW" altLang="en-US" sz="2400" b="1" dirty="0">
                  <a:solidFill>
                    <a:srgbClr val="000090"/>
                  </a:solidFill>
                  <a:latin typeface="微軟正黑體" panose="020B0604030504040204" pitchFamily="34" charset="-120"/>
                  <a:ea typeface="微軟正黑體" panose="020B0604030504040204" pitchFamily="34" charset="-120"/>
                </a:rPr>
                <a:t>畢業資格：</a:t>
              </a:r>
              <a:r>
                <a:rPr kumimoji="0" lang="en-US" altLang="zh-TW" sz="2400" b="1" dirty="0">
                  <a:solidFill>
                    <a:srgbClr val="000090"/>
                  </a:solidFill>
                  <a:latin typeface="微軟正黑體" panose="020B0604030504040204" pitchFamily="34" charset="-120"/>
                  <a:ea typeface="微軟正黑體" panose="020B0604030504040204" pitchFamily="34" charset="-120"/>
                </a:rPr>
                <a:t>6</a:t>
              </a:r>
              <a:r>
                <a:rPr kumimoji="0" lang="zh-TW" altLang="en-US" sz="2400" b="1" dirty="0">
                  <a:solidFill>
                    <a:srgbClr val="000090"/>
                  </a:solidFill>
                  <a:latin typeface="微軟正黑體" panose="020B0604030504040204" pitchFamily="34" charset="-120"/>
                  <a:ea typeface="微軟正黑體" panose="020B0604030504040204" pitchFamily="34" charset="-120"/>
                </a:rPr>
                <a:t>分</a:t>
              </a:r>
              <a:endParaRPr kumimoji="0" lang="en-US" altLang="zh-TW" sz="2400" b="1" dirty="0">
                <a:solidFill>
                  <a:srgbClr val="000090"/>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kumimoji="0" lang="en-US" altLang="zh-TW" sz="2400" b="1" dirty="0">
                  <a:solidFill>
                    <a:srgbClr val="000090"/>
                  </a:solidFill>
                  <a:latin typeface="微軟正黑體" panose="020B0604030504040204" pitchFamily="34" charset="-120"/>
                  <a:ea typeface="微軟正黑體" panose="020B0604030504040204" pitchFamily="34" charset="-120"/>
                </a:rPr>
                <a:t>2.</a:t>
              </a:r>
              <a:r>
                <a:rPr kumimoji="0" lang="zh-TW" altLang="en-US" sz="2400" b="1" dirty="0">
                  <a:solidFill>
                    <a:srgbClr val="000090"/>
                  </a:solidFill>
                  <a:latin typeface="微軟正黑體" panose="020B0604030504040204" pitchFamily="34" charset="-120"/>
                  <a:ea typeface="微軟正黑體" panose="020B0604030504040204" pitchFamily="34" charset="-120"/>
                </a:rPr>
                <a:t>生涯規劃：</a:t>
              </a:r>
              <a:r>
                <a:rPr kumimoji="0" lang="en-US" altLang="zh-TW" sz="2400" b="1" dirty="0">
                  <a:solidFill>
                    <a:srgbClr val="000090"/>
                  </a:solidFill>
                  <a:latin typeface="微軟正黑體" panose="020B0604030504040204" pitchFamily="34" charset="-120"/>
                  <a:ea typeface="微軟正黑體" panose="020B0604030504040204" pitchFamily="34" charset="-120"/>
                </a:rPr>
                <a:t>21</a:t>
              </a:r>
              <a:r>
                <a:rPr kumimoji="0" lang="zh-TW" altLang="en-US" sz="2400" b="1" dirty="0">
                  <a:solidFill>
                    <a:srgbClr val="000090"/>
                  </a:solidFill>
                  <a:latin typeface="微軟正黑體" panose="020B0604030504040204" pitchFamily="34" charset="-120"/>
                  <a:ea typeface="微軟正黑體" panose="020B0604030504040204" pitchFamily="34" charset="-120"/>
                </a:rPr>
                <a:t>分</a:t>
              </a:r>
              <a:endParaRPr kumimoji="0" lang="en-US" altLang="zh-TW" sz="2400" b="1" dirty="0">
                <a:solidFill>
                  <a:srgbClr val="000090"/>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kumimoji="0" lang="en-US" altLang="zh-TW" sz="2400" b="1" dirty="0">
                  <a:solidFill>
                    <a:srgbClr val="000090"/>
                  </a:solidFill>
                  <a:latin typeface="微軟正黑體" panose="020B0604030504040204" pitchFamily="34" charset="-120"/>
                  <a:ea typeface="微軟正黑體" panose="020B0604030504040204" pitchFamily="34" charset="-120"/>
                </a:rPr>
                <a:t>【</a:t>
              </a:r>
              <a:r>
                <a:rPr kumimoji="0" lang="zh-TW" altLang="en-US" sz="2400" b="1" dirty="0">
                  <a:solidFill>
                    <a:srgbClr val="FF0000"/>
                  </a:solidFill>
                  <a:latin typeface="微軟正黑體" panose="020B0604030504040204" pitchFamily="34" charset="-120"/>
                  <a:ea typeface="微軟正黑體" panose="020B0604030504040204" pitchFamily="34" charset="-120"/>
                </a:rPr>
                <a:t>變動式積分</a:t>
              </a:r>
              <a:r>
                <a:rPr kumimoji="0" lang="en-US" altLang="zh-TW" sz="2400" b="1" dirty="0">
                  <a:solidFill>
                    <a:srgbClr val="000090"/>
                  </a:solidFill>
                  <a:latin typeface="微軟正黑體" panose="020B0604030504040204" pitchFamily="34" charset="-120"/>
                  <a:ea typeface="微軟正黑體" panose="020B0604030504040204" pitchFamily="34" charset="-120"/>
                </a:rPr>
                <a:t>】</a:t>
              </a:r>
            </a:p>
            <a:p>
              <a:pPr eaLnBrk="1" fontAlgn="auto" hangingPunct="1">
                <a:spcBef>
                  <a:spcPts val="0"/>
                </a:spcBef>
                <a:spcAft>
                  <a:spcPts val="0"/>
                </a:spcAft>
                <a:defRPr/>
              </a:pPr>
              <a:r>
                <a:rPr kumimoji="0" lang="en-US" altLang="zh-TW" sz="2400" b="1" dirty="0">
                  <a:solidFill>
                    <a:srgbClr val="000090"/>
                  </a:solidFill>
                  <a:latin typeface="微軟正黑體" panose="020B0604030504040204" pitchFamily="34" charset="-120"/>
                  <a:ea typeface="微軟正黑體" panose="020B0604030504040204" pitchFamily="34" charset="-120"/>
                </a:rPr>
                <a:t>3.</a:t>
              </a:r>
              <a:r>
                <a:rPr kumimoji="0" lang="zh-TW" altLang="en-US" sz="2400" b="1" dirty="0">
                  <a:solidFill>
                    <a:srgbClr val="000090"/>
                  </a:solidFill>
                  <a:latin typeface="微軟正黑體" panose="020B0604030504040204" pitchFamily="34" charset="-120"/>
                  <a:ea typeface="微軟正黑體" panose="020B0604030504040204" pitchFamily="34" charset="-120"/>
                </a:rPr>
                <a:t>就近入學：</a:t>
              </a:r>
              <a:r>
                <a:rPr kumimoji="0" lang="en-US" altLang="zh-TW" sz="2400" b="1" dirty="0">
                  <a:solidFill>
                    <a:srgbClr val="000090"/>
                  </a:solidFill>
                  <a:latin typeface="微軟正黑體" panose="020B0604030504040204" pitchFamily="34" charset="-120"/>
                  <a:ea typeface="微軟正黑體" panose="020B0604030504040204" pitchFamily="34" charset="-120"/>
                </a:rPr>
                <a:t>5</a:t>
              </a:r>
              <a:r>
                <a:rPr kumimoji="0" lang="zh-TW" altLang="en-US" sz="2400" b="1" dirty="0">
                  <a:solidFill>
                    <a:srgbClr val="000090"/>
                  </a:solidFill>
                  <a:latin typeface="微軟正黑體" panose="020B0604030504040204" pitchFamily="34" charset="-120"/>
                  <a:ea typeface="微軟正黑體" panose="020B0604030504040204" pitchFamily="34" charset="-120"/>
                </a:rPr>
                <a:t>分</a:t>
              </a:r>
            </a:p>
          </p:txBody>
        </p:sp>
        <p:graphicFrame>
          <p:nvGraphicFramePr>
            <p:cNvPr id="11" name="資料庫圖表 10"/>
            <p:cNvGraphicFramePr/>
            <p:nvPr>
              <p:extLst>
                <p:ext uri="{D42A27DB-BD31-4B8C-83A1-F6EECF244321}">
                  <p14:modId xmlns:p14="http://schemas.microsoft.com/office/powerpoint/2010/main" val="1883436483"/>
                </p:ext>
              </p:extLst>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6240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18866"/>
              <a:ext cx="3204865" cy="117574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pPr eaLnBrk="1" hangingPunct="1">
                <a:defRPr/>
              </a:pPr>
              <a:r>
                <a:rPr kumimoji="0" lang="en-US" altLang="zh-TW" sz="2400" b="1" dirty="0">
                  <a:solidFill>
                    <a:srgbClr val="000090"/>
                  </a:solidFill>
                  <a:latin typeface="微軟正黑體" pitchFamily="34" charset="-120"/>
                  <a:ea typeface="微軟正黑體" pitchFamily="34" charset="-120"/>
                </a:rPr>
                <a:t>1.</a:t>
              </a:r>
              <a:r>
                <a:rPr kumimoji="0" lang="zh-TW" altLang="en-US" sz="2400" b="1" dirty="0">
                  <a:solidFill>
                    <a:srgbClr val="000090"/>
                  </a:solidFill>
                  <a:latin typeface="微軟正黑體" pitchFamily="34" charset="-120"/>
                  <a:ea typeface="微軟正黑體" pitchFamily="34" charset="-120"/>
                </a:rPr>
                <a:t>會考成績：</a:t>
              </a:r>
              <a:r>
                <a:rPr kumimoji="0" lang="en-US" altLang="zh-TW" sz="2400" b="1" dirty="0">
                  <a:solidFill>
                    <a:srgbClr val="000090"/>
                  </a:solidFill>
                  <a:latin typeface="微軟正黑體" pitchFamily="34" charset="-120"/>
                  <a:ea typeface="微軟正黑體" pitchFamily="34" charset="-120"/>
                </a:rPr>
                <a:t>30</a:t>
              </a:r>
              <a:r>
                <a:rPr kumimoji="0" lang="zh-TW" altLang="en-US" sz="2400" b="1" dirty="0">
                  <a:solidFill>
                    <a:srgbClr val="000090"/>
                  </a:solidFill>
                  <a:latin typeface="微軟正黑體" pitchFamily="34" charset="-120"/>
                  <a:ea typeface="微軟正黑體" pitchFamily="34" charset="-120"/>
                </a:rPr>
                <a:t>分</a:t>
              </a:r>
              <a:endParaRPr kumimoji="0" lang="en-US" altLang="zh-TW" sz="2400" b="1" dirty="0">
                <a:solidFill>
                  <a:srgbClr val="000090"/>
                </a:solidFill>
                <a:latin typeface="微軟正黑體" pitchFamily="34" charset="-120"/>
                <a:ea typeface="微軟正黑體" pitchFamily="34" charset="-120"/>
              </a:endParaRPr>
            </a:p>
            <a:p>
              <a:pPr eaLnBrk="1" hangingPunct="1">
                <a:defRPr/>
              </a:pPr>
              <a:r>
                <a:rPr kumimoji="0" lang="en-US" altLang="zh-TW" sz="2400" b="1" dirty="0">
                  <a:solidFill>
                    <a:srgbClr val="000090"/>
                  </a:solidFill>
                  <a:latin typeface="微軟正黑體" pitchFamily="34" charset="-120"/>
                  <a:ea typeface="微軟正黑體" pitchFamily="34" charset="-120"/>
                </a:rPr>
                <a:t>2.</a:t>
              </a:r>
              <a:r>
                <a:rPr kumimoji="0" lang="zh-TW" altLang="en-US" sz="2400" b="1" dirty="0">
                  <a:solidFill>
                    <a:srgbClr val="000090"/>
                  </a:solidFill>
                  <a:latin typeface="微軟正黑體" pitchFamily="34" charset="-120"/>
                  <a:ea typeface="微軟正黑體" pitchFamily="34" charset="-120"/>
                </a:rPr>
                <a:t>寫作測驗成績：</a:t>
              </a:r>
              <a:r>
                <a:rPr kumimoji="0" lang="en-US" altLang="zh-TW" sz="2400" b="1" dirty="0">
                  <a:solidFill>
                    <a:srgbClr val="000090"/>
                  </a:solidFill>
                  <a:latin typeface="微軟正黑體" pitchFamily="34" charset="-120"/>
                  <a:ea typeface="微軟正黑體" pitchFamily="34" charset="-120"/>
                </a:rPr>
                <a:t>3</a:t>
              </a:r>
              <a:r>
                <a:rPr kumimoji="0" lang="zh-TW" altLang="en-US" sz="2400" b="1" dirty="0">
                  <a:solidFill>
                    <a:srgbClr val="000090"/>
                  </a:solidFill>
                  <a:latin typeface="微軟正黑體" pitchFamily="34" charset="-120"/>
                  <a:ea typeface="微軟正黑體" pitchFamily="34" charset="-120"/>
                </a:rPr>
                <a:t>分</a:t>
              </a:r>
              <a:endParaRPr kumimoji="0" lang="en-US" altLang="zh-TW" sz="2400" b="1" dirty="0">
                <a:solidFill>
                  <a:srgbClr val="000090"/>
                </a:solidFill>
                <a:latin typeface="微軟正黑體" pitchFamily="34" charset="-120"/>
                <a:ea typeface="微軟正黑體" pitchFamily="34" charset="-120"/>
              </a:endParaRPr>
            </a:p>
          </p:txBody>
        </p:sp>
      </p:grpSp>
      <p:sp>
        <p:nvSpPr>
          <p:cNvPr id="8" name="標題 1"/>
          <p:cNvSpPr txBox="1">
            <a:spLocks/>
          </p:cNvSpPr>
          <p:nvPr/>
        </p:nvSpPr>
        <p:spPr bwMode="auto">
          <a:xfrm>
            <a:off x="695400" y="136160"/>
            <a:ext cx="907300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桃連區入學方式─免試比序說明</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1603938" y="1606186"/>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dirty="0">
                <a:latin typeface="微軟正黑體" panose="020B0604030504040204" pitchFamily="34" charset="-120"/>
                <a:ea typeface="微軟正黑體" panose="020B0604030504040204" pitchFamily="34" charset="-120"/>
              </a:rPr>
              <a:t>符合國民中學成績評量準則畢業資格者</a:t>
            </a:r>
            <a:r>
              <a:rPr lang="zh-TW" altLang="en-US" dirty="0">
                <a:latin typeface="Arial" pitchFamily="34" charset="0"/>
                <a:ea typeface="標楷體" pitchFamily="65" charset="-120"/>
              </a:rPr>
              <a:t>。</a:t>
            </a:r>
          </a:p>
        </p:txBody>
      </p:sp>
      <p:sp>
        <p:nvSpPr>
          <p:cNvPr id="148483" name="AutoShape 11"/>
          <p:cNvSpPr>
            <a:spLocks noChangeArrowheads="1"/>
          </p:cNvSpPr>
          <p:nvPr/>
        </p:nvSpPr>
        <p:spPr bwMode="auto">
          <a:xfrm>
            <a:off x="1631504" y="2272885"/>
            <a:ext cx="8712647" cy="3964428"/>
          </a:xfrm>
          <a:prstGeom prst="roundRect">
            <a:avLst>
              <a:gd name="adj" fmla="val 7542"/>
            </a:avLst>
          </a:prstGeom>
          <a:solidFill>
            <a:srgbClr val="FFFFCC"/>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dirty="0">
                <a:latin typeface="微軟正黑體" panose="020B0604030504040204" pitchFamily="34" charset="-120"/>
                <a:ea typeface="微軟正黑體" panose="020B0604030504040204" pitchFamily="34" charset="-120"/>
                <a:cs typeface="新細明體" pitchFamily="18" charset="-120"/>
              </a:rPr>
              <a:t>一、</a:t>
            </a:r>
            <a:r>
              <a:rPr lang="en-US" altLang="zh-TW" sz="2800" dirty="0">
                <a:latin typeface="微軟正黑體" panose="020B0604030504040204" pitchFamily="34" charset="-120"/>
                <a:ea typeface="微軟正黑體" panose="020B0604030504040204" pitchFamily="34" charset="-120"/>
                <a:cs typeface="新細明體" pitchFamily="18" charset="-120"/>
              </a:rPr>
              <a:t> </a:t>
            </a:r>
            <a:r>
              <a:rPr lang="zh-TW" altLang="en-US" sz="2800" dirty="0">
                <a:latin typeface="微軟正黑體" panose="020B0604030504040204" pitchFamily="34" charset="-120"/>
                <a:ea typeface="微軟正黑體" panose="020B0604030504040204" pitchFamily="34" charset="-120"/>
                <a:cs typeface="新細明體" pitchFamily="18" charset="-120"/>
              </a:rPr>
              <a:t>學生實際出席日數（不含公、喪、病假），須達六學期</a:t>
            </a:r>
            <a:r>
              <a:rPr lang="zh-TW" altLang="en-US" sz="2800" b="1" dirty="0">
                <a:latin typeface="微軟正黑體" panose="020B0604030504040204" pitchFamily="34" charset="-120"/>
                <a:ea typeface="微軟正黑體" panose="020B0604030504040204" pitchFamily="34" charset="-120"/>
                <a:cs typeface="新細明體" pitchFamily="18" charset="-120"/>
              </a:rPr>
              <a:t>總出席日數之三分之二</a:t>
            </a:r>
            <a:r>
              <a:rPr lang="zh-TW" altLang="en-US" sz="2800" dirty="0">
                <a:latin typeface="微軟正黑體" panose="020B0604030504040204" pitchFamily="34" charset="-120"/>
                <a:ea typeface="微軟正黑體" panose="020B0604030504040204" pitchFamily="34" charset="-120"/>
                <a:cs typeface="新細明體" pitchFamily="18" charset="-120"/>
              </a:rPr>
              <a:t>以上。 </a:t>
            </a:r>
          </a:p>
          <a:p>
            <a:pPr eaLnBrk="1" hangingPunct="1"/>
            <a:r>
              <a:rPr lang="zh-TW" altLang="en-US" sz="2800" dirty="0">
                <a:latin typeface="微軟正黑體" panose="020B0604030504040204" pitchFamily="34" charset="-120"/>
                <a:ea typeface="微軟正黑體" panose="020B0604030504040204" pitchFamily="34" charset="-120"/>
                <a:cs typeface="新細明體" pitchFamily="18" charset="-120"/>
              </a:rPr>
              <a:t>二、學生日常生活表現六學期成績依教師輔導與管教學生之相關規定，辦理功過相抵、獎懲實施、懲罰存記及改過銷過等事項，且依規定程序審核通過註銷後，</a:t>
            </a:r>
            <a:r>
              <a:rPr lang="zh-TW" altLang="en-US" sz="2800" b="1" dirty="0">
                <a:latin typeface="微軟正黑體" panose="020B0604030504040204" pitchFamily="34" charset="-120"/>
                <a:ea typeface="微軟正黑體" panose="020B0604030504040204" pitchFamily="34" charset="-120"/>
                <a:cs typeface="新細明體" pitchFamily="18" charset="-120"/>
              </a:rPr>
              <a:t>其記錄未達三大過</a:t>
            </a:r>
            <a:r>
              <a:rPr lang="en-US" altLang="zh-TW" sz="2800" b="1" dirty="0">
                <a:latin typeface="微軟正黑體" panose="020B0604030504040204" pitchFamily="34" charset="-120"/>
                <a:ea typeface="微軟正黑體" panose="020B0604030504040204" pitchFamily="34" charset="-120"/>
                <a:cs typeface="新細明體" pitchFamily="18" charset="-120"/>
              </a:rPr>
              <a:t>(</a:t>
            </a:r>
            <a:r>
              <a:rPr lang="zh-TW" altLang="en-US" sz="2800" b="1" dirty="0">
                <a:latin typeface="微軟正黑體" panose="020B0604030504040204" pitchFamily="34" charset="-120"/>
                <a:ea typeface="微軟正黑體" panose="020B0604030504040204" pitchFamily="34" charset="-120"/>
                <a:cs typeface="新細明體" pitchFamily="18" charset="-120"/>
              </a:rPr>
              <a:t>三小過等同一大過</a:t>
            </a:r>
            <a:r>
              <a:rPr lang="en-US" altLang="zh-TW" sz="2800" b="1" dirty="0">
                <a:latin typeface="微軟正黑體" panose="020B0604030504040204" pitchFamily="34" charset="-120"/>
                <a:ea typeface="微軟正黑體" panose="020B0604030504040204" pitchFamily="34" charset="-120"/>
                <a:cs typeface="新細明體" pitchFamily="18" charset="-120"/>
              </a:rPr>
              <a:t>)</a:t>
            </a:r>
            <a:r>
              <a:rPr lang="zh-TW" altLang="en-US" sz="2800" b="1" dirty="0">
                <a:latin typeface="微軟正黑體" panose="020B0604030504040204" pitchFamily="34" charset="-120"/>
                <a:ea typeface="微軟正黑體" panose="020B0604030504040204" pitchFamily="34" charset="-120"/>
                <a:cs typeface="新細明體" pitchFamily="18" charset="-120"/>
              </a:rPr>
              <a:t>者</a:t>
            </a:r>
            <a:r>
              <a:rPr lang="zh-TW" altLang="en-US" sz="2800" dirty="0">
                <a:latin typeface="微軟正黑體" panose="020B0604030504040204" pitchFamily="34" charset="-120"/>
                <a:ea typeface="微軟正黑體" panose="020B0604030504040204" pitchFamily="34" charset="-120"/>
                <a:cs typeface="新細明體" pitchFamily="18" charset="-120"/>
              </a:rPr>
              <a:t>。 </a:t>
            </a:r>
          </a:p>
          <a:p>
            <a:pPr eaLnBrk="1" hangingPunct="1"/>
            <a:r>
              <a:rPr lang="zh-TW" altLang="en-US" sz="2800" dirty="0">
                <a:latin typeface="微軟正黑體" panose="020B0604030504040204" pitchFamily="34" charset="-120"/>
                <a:ea typeface="微軟正黑體" panose="020B0604030504040204" pitchFamily="34" charset="-120"/>
                <a:cs typeface="新細明體" pitchFamily="18" charset="-120"/>
              </a:rPr>
              <a:t>三、學生學習領域畢業成績至少四大領域</a:t>
            </a:r>
            <a:r>
              <a:rPr lang="en-US" altLang="zh-TW" sz="2800" dirty="0">
                <a:latin typeface="微軟正黑體" panose="020B0604030504040204" pitchFamily="34" charset="-120"/>
                <a:ea typeface="微軟正黑體" panose="020B0604030504040204" pitchFamily="34" charset="-120"/>
                <a:cs typeface="新細明體" pitchFamily="18" charset="-120"/>
              </a:rPr>
              <a:t>(</a:t>
            </a:r>
            <a:r>
              <a:rPr lang="zh-TW" altLang="en-US" sz="2800" dirty="0">
                <a:latin typeface="微軟正黑體" panose="020B0604030504040204" pitchFamily="34" charset="-120"/>
                <a:ea typeface="微軟正黑體" panose="020B0604030504040204" pitchFamily="34" charset="-120"/>
                <a:cs typeface="新細明體" pitchFamily="18" charset="-120"/>
              </a:rPr>
              <a:t>含</a:t>
            </a:r>
            <a:r>
              <a:rPr lang="en-US" altLang="zh-TW" sz="2800" dirty="0">
                <a:latin typeface="微軟正黑體" panose="020B0604030504040204" pitchFamily="34" charset="-120"/>
                <a:ea typeface="微軟正黑體" panose="020B0604030504040204" pitchFamily="34" charset="-120"/>
                <a:cs typeface="新細明體" pitchFamily="18" charset="-120"/>
              </a:rPr>
              <a:t>)</a:t>
            </a:r>
            <a:r>
              <a:rPr lang="zh-TW" altLang="en-US" sz="2800" dirty="0">
                <a:latin typeface="微軟正黑體" panose="020B0604030504040204" pitchFamily="34" charset="-120"/>
                <a:ea typeface="微軟正黑體" panose="020B0604030504040204" pitchFamily="34" charset="-120"/>
                <a:cs typeface="新細明體" pitchFamily="18" charset="-120"/>
              </a:rPr>
              <a:t>成績達</a:t>
            </a:r>
            <a:r>
              <a:rPr lang="zh-TW" altLang="en-US" sz="2800" b="1" dirty="0">
                <a:latin typeface="微軟正黑體" panose="020B0604030504040204" pitchFamily="34" charset="-120"/>
                <a:ea typeface="微軟正黑體" panose="020B0604030504040204" pitchFamily="34" charset="-120"/>
                <a:cs typeface="新細明體" pitchFamily="18" charset="-120"/>
              </a:rPr>
              <a:t>丙等</a:t>
            </a:r>
            <a:r>
              <a:rPr lang="en-US" altLang="zh-TW" sz="2800" b="1" dirty="0">
                <a:latin typeface="微軟正黑體" panose="020B0604030504040204" pitchFamily="34" charset="-120"/>
                <a:ea typeface="微軟正黑體" panose="020B0604030504040204" pitchFamily="34" charset="-120"/>
                <a:cs typeface="新細明體" pitchFamily="18" charset="-120"/>
              </a:rPr>
              <a:t>(</a:t>
            </a:r>
            <a:r>
              <a:rPr lang="zh-TW" altLang="en-US" sz="2800" b="1" dirty="0">
                <a:latin typeface="微軟正黑體" panose="020B0604030504040204" pitchFamily="34" charset="-120"/>
                <a:ea typeface="微軟正黑體" panose="020B0604030504040204" pitchFamily="34" charset="-120"/>
                <a:cs typeface="新細明體" pitchFamily="18" charset="-120"/>
              </a:rPr>
              <a:t>六十分</a:t>
            </a:r>
            <a:r>
              <a:rPr lang="en-US" altLang="zh-TW" sz="2800" b="1" dirty="0">
                <a:latin typeface="微軟正黑體" panose="020B0604030504040204" pitchFamily="34" charset="-120"/>
                <a:ea typeface="微軟正黑體" panose="020B0604030504040204" pitchFamily="34" charset="-120"/>
                <a:cs typeface="新細明體" pitchFamily="18" charset="-120"/>
              </a:rPr>
              <a:t>)</a:t>
            </a:r>
            <a:r>
              <a:rPr lang="zh-TW" altLang="en-US" sz="2800" b="1" dirty="0">
                <a:latin typeface="微軟正黑體" panose="020B0604030504040204" pitchFamily="34" charset="-120"/>
                <a:ea typeface="微軟正黑體" panose="020B0604030504040204" pitchFamily="34" charset="-120"/>
                <a:cs typeface="新細明體" pitchFamily="18" charset="-120"/>
              </a:rPr>
              <a:t>以上</a:t>
            </a:r>
            <a:r>
              <a:rPr lang="zh-TW" altLang="en-US" sz="2800" dirty="0">
                <a:latin typeface="微軟正黑體" panose="020B0604030504040204" pitchFamily="34" charset="-120"/>
                <a:ea typeface="微軟正黑體" panose="020B0604030504040204" pitchFamily="34" charset="-120"/>
                <a:cs typeface="新細明體" pitchFamily="18" charset="-120"/>
              </a:rPr>
              <a:t>者</a:t>
            </a:r>
            <a:r>
              <a:rPr lang="zh-TW" altLang="en-US" sz="2800" dirty="0">
                <a:latin typeface="標楷體" pitchFamily="65" charset="-120"/>
                <a:ea typeface="標楷體" pitchFamily="65" charset="-120"/>
                <a:cs typeface="新細明體" pitchFamily="18" charset="-120"/>
              </a:rPr>
              <a:t>。</a:t>
            </a:r>
            <a:endParaRPr lang="zh-TW" altLang="en-US" sz="2800" dirty="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32</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lvl="1" algn="ctr"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32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畢業資格：</a:t>
            </a:r>
            <a:r>
              <a:rPr kumimoji="0" lang="en-US" altLang="zh-TW" sz="3600" b="1" dirty="0">
                <a:solidFill>
                  <a:srgbClr val="000090"/>
                </a:solidFill>
                <a:latin typeface="微軟正黑體" panose="020B0604030504040204" pitchFamily="34" charset="-120"/>
                <a:ea typeface="微軟正黑體" panose="020B0604030504040204" pitchFamily="34" charset="-120"/>
              </a:rPr>
              <a:t>6</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修業資格：</a:t>
            </a:r>
            <a:r>
              <a:rPr kumimoji="0" lang="en-US" altLang="zh-TW" sz="3600" b="1" dirty="0">
                <a:solidFill>
                  <a:srgbClr val="000090"/>
                </a:solidFill>
                <a:latin typeface="微軟正黑體" panose="020B0604030504040204" pitchFamily="34" charset="-120"/>
                <a:ea typeface="微軟正黑體" panose="020B0604030504040204" pitchFamily="34" charset="-120"/>
              </a:rPr>
              <a:t>2</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graphicFrame>
        <p:nvGraphicFramePr>
          <p:cNvPr id="3" name="物件 2"/>
          <p:cNvGraphicFramePr>
            <a:graphicFrameLocks noChangeAspect="1"/>
          </p:cNvGraphicFramePr>
          <p:nvPr>
            <p:extLst>
              <p:ext uri="{D42A27DB-BD31-4B8C-83A1-F6EECF244321}">
                <p14:modId xmlns:p14="http://schemas.microsoft.com/office/powerpoint/2010/main" val="3867836066"/>
              </p:ext>
            </p:extLst>
          </p:nvPr>
        </p:nvGraphicFramePr>
        <p:xfrm>
          <a:off x="0" y="1"/>
          <a:ext cx="12192000" cy="6858000"/>
        </p:xfrm>
        <a:graphic>
          <a:graphicData uri="http://schemas.openxmlformats.org/presentationml/2006/ole">
            <mc:AlternateContent xmlns:mc="http://schemas.openxmlformats.org/markup-compatibility/2006">
              <mc:Choice xmlns:v="urn:schemas-microsoft-com:vml" Requires="v">
                <p:oleObj spid="_x0000_s1038" r:id="rId3" imgW="3962160" imgH="2371320" progId="">
                  <p:embed/>
                </p:oleObj>
              </mc:Choice>
              <mc:Fallback>
                <p:oleObj r:id="rId3" imgW="3962160" imgH="2371320" progId="">
                  <p:embed/>
                  <p:pic>
                    <p:nvPicPr>
                      <p:cNvPr id="3" name="物件 2"/>
                      <p:cNvPicPr/>
                      <p:nvPr/>
                    </p:nvPicPr>
                    <p:blipFill>
                      <a:blip r:embed="rId4"/>
                      <a:stretch>
                        <a:fillRect/>
                      </a:stretch>
                    </p:blipFill>
                    <p:spPr>
                      <a:xfrm>
                        <a:off x="0" y="1"/>
                        <a:ext cx="12192000" cy="6858000"/>
                      </a:xfrm>
                      <a:prstGeom prst="rect">
                        <a:avLst/>
                      </a:prstGeom>
                    </p:spPr>
                  </p:pic>
                </p:oleObj>
              </mc:Fallback>
            </mc:AlternateContent>
          </a:graphicData>
        </a:graphic>
      </p:graphicFrame>
      <p:sp>
        <p:nvSpPr>
          <p:cNvPr id="4" name="文字方塊 3"/>
          <p:cNvSpPr txBox="1"/>
          <p:nvPr/>
        </p:nvSpPr>
        <p:spPr>
          <a:xfrm>
            <a:off x="7189428" y="404664"/>
            <a:ext cx="1930908" cy="1107996"/>
          </a:xfrm>
          <a:prstGeom prst="rect">
            <a:avLst/>
          </a:prstGeom>
          <a:noFill/>
        </p:spPr>
        <p:txBody>
          <a:bodyPr wrap="square" rtlCol="0">
            <a:spAutoFit/>
          </a:bodyPr>
          <a:lstStyle/>
          <a:p>
            <a:r>
              <a:rPr lang="zh-TW" altLang="en-US" sz="6600" b="1" dirty="0" smtClean="0">
                <a:solidFill>
                  <a:srgbClr val="0066FF"/>
                </a:solidFill>
                <a:latin typeface="微軟正黑體" panose="020B0604030504040204" pitchFamily="34" charset="-120"/>
                <a:ea typeface="微軟正黑體" panose="020B0604030504040204" pitchFamily="34" charset="-120"/>
              </a:rPr>
              <a:t>普高</a:t>
            </a:r>
            <a:endParaRPr lang="zh-TW" altLang="en-US" sz="6600" b="1" dirty="0">
              <a:solidFill>
                <a:srgbClr val="0066FF"/>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9840416" y="1916832"/>
            <a:ext cx="1930908" cy="1107996"/>
          </a:xfrm>
          <a:prstGeom prst="rect">
            <a:avLst/>
          </a:prstGeom>
          <a:noFill/>
        </p:spPr>
        <p:txBody>
          <a:bodyPr wrap="square" rtlCol="0">
            <a:spAutoFit/>
          </a:bodyPr>
          <a:lstStyle/>
          <a:p>
            <a:r>
              <a:rPr lang="zh-TW" altLang="en-US" sz="6600" b="1" dirty="0" smtClean="0">
                <a:solidFill>
                  <a:srgbClr val="0066FF"/>
                </a:solidFill>
                <a:latin typeface="微軟正黑體" panose="020B0604030504040204" pitchFamily="34" charset="-120"/>
                <a:ea typeface="微軟正黑體" panose="020B0604030504040204" pitchFamily="34" charset="-120"/>
              </a:rPr>
              <a:t>技職</a:t>
            </a:r>
            <a:endParaRPr lang="zh-TW" altLang="en-US" sz="6600" b="1" dirty="0">
              <a:solidFill>
                <a:srgbClr val="0066FF"/>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623392" y="1772816"/>
            <a:ext cx="1930908" cy="1107996"/>
          </a:xfrm>
          <a:prstGeom prst="rect">
            <a:avLst/>
          </a:prstGeom>
          <a:noFill/>
        </p:spPr>
        <p:txBody>
          <a:bodyPr wrap="square" rtlCol="0">
            <a:spAutoFit/>
          </a:bodyPr>
          <a:lstStyle/>
          <a:p>
            <a:r>
              <a:rPr lang="zh-TW" altLang="en-US" sz="6600" b="1" dirty="0" smtClean="0">
                <a:solidFill>
                  <a:srgbClr val="0066FF"/>
                </a:solidFill>
                <a:latin typeface="微軟正黑體" panose="020B0604030504040204" pitchFamily="34" charset="-120"/>
                <a:ea typeface="微軟正黑體" panose="020B0604030504040204" pitchFamily="34" charset="-120"/>
              </a:rPr>
              <a:t>其他</a:t>
            </a:r>
            <a:endParaRPr lang="zh-TW" altLang="en-US" sz="6600" b="1" dirty="0">
              <a:solidFill>
                <a:srgbClr val="0066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179034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32</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lvl="1" algn="ctr"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32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生涯規劃：</a:t>
            </a:r>
            <a:r>
              <a:rPr kumimoji="0" lang="en-US" altLang="zh-TW" sz="3600" b="1" dirty="0">
                <a:solidFill>
                  <a:srgbClr val="000090"/>
                </a:solidFill>
                <a:latin typeface="微軟正黑體" panose="020B0604030504040204" pitchFamily="34" charset="-120"/>
                <a:ea typeface="微軟正黑體" panose="020B0604030504040204" pitchFamily="34" charset="-120"/>
              </a:rPr>
              <a:t>15</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2" name="Rectangle 11"/>
          <p:cNvSpPr>
            <a:spLocks noChangeArrowheads="1"/>
          </p:cNvSpPr>
          <p:nvPr/>
        </p:nvSpPr>
        <p:spPr bwMode="auto">
          <a:xfrm>
            <a:off x="1343472" y="1916832"/>
            <a:ext cx="9505056" cy="41619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lnSpc>
                <a:spcPts val="4000"/>
              </a:lnSpc>
              <a:buFontTx/>
              <a:buChar char="•"/>
              <a:defRPr/>
            </a:pP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第</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1</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2</a:t>
            </a:r>
            <a:r>
              <a:rPr kumimoji="0" lang="zh-TW" altLang="zh-TW" dirty="0">
                <a:latin typeface="微軟正黑體" panose="020B0604030504040204" pitchFamily="34" charset="-120"/>
                <a:ea typeface="微軟正黑體" panose="020B0604030504040204" pitchFamily="34" charset="-120"/>
                <a:cs typeface="新細明體" panose="02020500000000000000" pitchFamily="18" charset="-120"/>
              </a:rPr>
              <a:t>、 </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3</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志願序（</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15</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分）第</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4</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5</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6</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志願</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(12</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a:t>
            </a:r>
            <a:r>
              <a:rPr kumimoji="0" lang="en-US" altLang="zh-TW" dirty="0" smtClean="0">
                <a:latin typeface="微軟正黑體" panose="020B0604030504040204" pitchFamily="34" charset="-120"/>
                <a:ea typeface="微軟正黑體" panose="020B0604030504040204" pitchFamily="34" charset="-120"/>
                <a:cs typeface="新細明體" panose="02020500000000000000" pitchFamily="18" charset="-120"/>
              </a:rPr>
              <a:t>)</a:t>
            </a:r>
          </a:p>
          <a:p>
            <a:pPr eaLnBrk="1" hangingPunct="1">
              <a:lnSpc>
                <a:spcPts val="4000"/>
              </a:lnSpc>
              <a:buFontTx/>
              <a:buChar char="•"/>
              <a:defRPr/>
            </a:pPr>
            <a:r>
              <a:rPr kumimoji="0" lang="zh-TW" altLang="en-US" dirty="0" smtClean="0">
                <a:latin typeface="微軟正黑體" panose="020B0604030504040204" pitchFamily="34" charset="-120"/>
                <a:ea typeface="微軟正黑體" panose="020B0604030504040204" pitchFamily="34" charset="-120"/>
                <a:cs typeface="新細明體" panose="02020500000000000000" pitchFamily="18" charset="-120"/>
              </a:rPr>
              <a:t>第</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7</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8</a:t>
            </a:r>
            <a:r>
              <a:rPr kumimoji="0" lang="zh-TW" altLang="zh-TW"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9</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志願</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(9</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第</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10</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11</a:t>
            </a:r>
            <a:r>
              <a:rPr kumimoji="0" lang="zh-TW" altLang="zh-TW"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1</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2</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志願</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(6</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a:t>
            </a:r>
            <a:r>
              <a:rPr kumimoji="0" lang="en-US" altLang="zh-TW" dirty="0" smtClean="0">
                <a:latin typeface="微軟正黑體" panose="020B0604030504040204" pitchFamily="34" charset="-120"/>
                <a:ea typeface="微軟正黑體" panose="020B0604030504040204" pitchFamily="34" charset="-120"/>
                <a:cs typeface="新細明體" panose="02020500000000000000" pitchFamily="18" charset="-120"/>
              </a:rPr>
              <a:t>)</a:t>
            </a:r>
          </a:p>
          <a:p>
            <a:pPr eaLnBrk="1" hangingPunct="1">
              <a:lnSpc>
                <a:spcPts val="4000"/>
              </a:lnSpc>
              <a:buFontTx/>
              <a:buChar char="•"/>
              <a:defRPr/>
            </a:pPr>
            <a:r>
              <a:rPr kumimoji="0" lang="zh-TW" altLang="en-US" dirty="0" smtClean="0">
                <a:latin typeface="微軟正黑體" panose="020B0604030504040204" pitchFamily="34" charset="-120"/>
                <a:ea typeface="微軟正黑體" panose="020B0604030504040204" pitchFamily="34" charset="-120"/>
                <a:cs typeface="新細明體" panose="02020500000000000000" pitchFamily="18" charset="-120"/>
              </a:rPr>
              <a:t>第</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13</a:t>
            </a:r>
            <a:r>
              <a:rPr kumimoji="0" lang="zh-TW" altLang="zh-TW"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1</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4</a:t>
            </a:r>
            <a:r>
              <a:rPr kumimoji="0" lang="zh-TW" altLang="zh-TW"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1</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5</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志願</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(3</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，第</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16~30</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志願</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(1</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 ，可選填</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30</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個志願數</a:t>
            </a:r>
          </a:p>
          <a:p>
            <a:pPr eaLnBrk="1" hangingPunct="1">
              <a:lnSpc>
                <a:spcPts val="4000"/>
              </a:lnSpc>
              <a:buFontTx/>
              <a:buChar char="•"/>
              <a:defRPr/>
            </a:pPr>
            <a:r>
              <a:rPr lang="zh-TW" altLang="zh-TW" b="1" dirty="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職業類科</a:t>
            </a:r>
            <a:r>
              <a:rPr lang="zh-TW" altLang="en-US" b="1" dirty="0">
                <a:latin typeface="微軟正黑體" panose="020B0604030504040204" pitchFamily="34" charset="-120"/>
                <a:ea typeface="微軟正黑體" panose="020B0604030504040204" pitchFamily="34" charset="-120"/>
                <a:cs typeface="新細明體" panose="02020500000000000000" pitchFamily="18" charset="-120"/>
              </a:rPr>
              <a:t>同一職</a:t>
            </a:r>
            <a:r>
              <a:rPr lang="zh-TW" altLang="zh-TW" b="1" dirty="0">
                <a:latin typeface="微軟正黑體" panose="020B0604030504040204" pitchFamily="34" charset="-120"/>
                <a:ea typeface="微軟正黑體" panose="020B0604030504040204" pitchFamily="34" charset="-120"/>
                <a:cs typeface="新細明體" panose="02020500000000000000" pitchFamily="18" charset="-120"/>
              </a:rPr>
              <a:t>群各科別連續選填為志願時，視為同一志願</a:t>
            </a:r>
            <a:r>
              <a:rPr lang="zh-TW" altLang="en-US" b="1" dirty="0">
                <a:latin typeface="微軟正黑體" panose="020B0604030504040204" pitchFamily="34" charset="-120"/>
                <a:ea typeface="微軟正黑體" panose="020B0604030504040204" pitchFamily="34" charset="-120"/>
                <a:cs typeface="新細明體" panose="02020500000000000000" pitchFamily="18" charset="-120"/>
              </a:rPr>
              <a:t>序</a:t>
            </a:r>
            <a:r>
              <a:rPr lang="zh-TW" altLang="zh-TW" b="1" dirty="0">
                <a:latin typeface="微軟正黑體" panose="020B0604030504040204" pitchFamily="34" charset="-120"/>
                <a:ea typeface="微軟正黑體" panose="020B0604030504040204" pitchFamily="34" charset="-120"/>
                <a:cs typeface="新細明體" panose="02020500000000000000" pitchFamily="18" charset="-120"/>
              </a:rPr>
              <a:t>計分</a:t>
            </a:r>
            <a:endParaRPr kumimoji="0" lang="en-US" altLang="zh-TW" b="1" dirty="0">
              <a:latin typeface="微軟正黑體" panose="020B0604030504040204" pitchFamily="34" charset="-120"/>
              <a:ea typeface="微軟正黑體" panose="020B0604030504040204" pitchFamily="34" charset="-120"/>
              <a:cs typeface="新細明體" panose="02020500000000000000" pitchFamily="18" charset="-120"/>
            </a:endParaRPr>
          </a:p>
          <a:p>
            <a:pPr eaLnBrk="1" hangingPunct="1">
              <a:lnSpc>
                <a:spcPts val="4000"/>
              </a:lnSpc>
              <a:buFontTx/>
              <a:buChar char="•"/>
              <a:defRPr/>
            </a:pP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當總積分完全相同需進行超額比序，比序至「志願序積分」項目時，</a:t>
            </a:r>
            <a:r>
              <a:rPr kumimoji="0" lang="zh-TW" altLang="en-US" b="1" dirty="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志願序積分高者將優先錄取</a:t>
            </a:r>
            <a:r>
              <a:rPr kumimoji="0" lang="zh-TW" altLang="en-US" dirty="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1" name="內容版面配置區 2"/>
          <p:cNvSpPr>
            <a:spLocks noGrp="1"/>
          </p:cNvSpPr>
          <p:nvPr>
            <p:ph idx="4294967295"/>
          </p:nvPr>
        </p:nvSpPr>
        <p:spPr>
          <a:xfrm>
            <a:off x="551384" y="1325564"/>
            <a:ext cx="11305256" cy="2535237"/>
          </a:xfrm>
        </p:spPr>
        <p:txBody>
          <a:bodyPr/>
          <a:lstStyle/>
          <a:p>
            <a:pPr marL="228600" indent="-228600"/>
            <a:r>
              <a:rPr lang="zh-TW" altLang="en-US" sz="2800" dirty="0">
                <a:latin typeface="微軟正黑體" panose="020B0604030504040204" pitchFamily="34" charset="-120"/>
                <a:ea typeface="微軟正黑體" panose="020B0604030504040204" pitchFamily="34" charset="-120"/>
              </a:rPr>
              <a:t>志願序別</a:t>
            </a: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志願</a:t>
            </a:r>
            <a:r>
              <a:rPr lang="en-US" altLang="zh-TW" sz="2800" dirty="0">
                <a:latin typeface="微軟正黑體" panose="020B0604030504040204" pitchFamily="34" charset="-120"/>
                <a:ea typeface="微軟正黑體" panose="020B0604030504040204" pitchFamily="34" charset="-120"/>
              </a:rPr>
              <a:t>15</a:t>
            </a:r>
            <a:r>
              <a:rPr lang="zh-TW" altLang="en-US" sz="2800" dirty="0">
                <a:latin typeface="微軟正黑體" panose="020B0604030504040204" pitchFamily="34" charset="-120"/>
                <a:ea typeface="微軟正黑體" panose="020B0604030504040204" pitchFamily="34" charset="-120"/>
              </a:rPr>
              <a:t>分，</a:t>
            </a:r>
            <a:r>
              <a:rPr lang="en-US" altLang="zh-TW" sz="2800" dirty="0">
                <a:latin typeface="微軟正黑體" panose="020B0604030504040204" pitchFamily="34" charset="-120"/>
                <a:ea typeface="微軟正黑體" panose="020B0604030504040204" pitchFamily="34" charset="-120"/>
              </a:rPr>
              <a:t>4</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5</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6</a:t>
            </a:r>
            <a:r>
              <a:rPr lang="zh-TW" altLang="en-US" sz="2800" dirty="0">
                <a:latin typeface="微軟正黑體" panose="020B0604030504040204" pitchFamily="34" charset="-120"/>
                <a:ea typeface="微軟正黑體" panose="020B0604030504040204" pitchFamily="34" charset="-120"/>
              </a:rPr>
              <a:t>志願</a:t>
            </a:r>
            <a:r>
              <a:rPr lang="en-US" altLang="zh-TW" sz="2800" dirty="0">
                <a:latin typeface="微軟正黑體" panose="020B0604030504040204" pitchFamily="34" charset="-120"/>
                <a:ea typeface="微軟正黑體" panose="020B0604030504040204" pitchFamily="34" charset="-120"/>
              </a:rPr>
              <a:t>12</a:t>
            </a:r>
            <a:r>
              <a:rPr lang="zh-TW" altLang="en-US" sz="2800" dirty="0">
                <a:latin typeface="微軟正黑體" panose="020B0604030504040204" pitchFamily="34" charset="-120"/>
                <a:ea typeface="微軟正黑體" panose="020B0604030504040204" pitchFamily="34" charset="-120"/>
              </a:rPr>
              <a:t>分，</a:t>
            </a:r>
            <a:r>
              <a:rPr lang="en-US" altLang="zh-TW" sz="2800" dirty="0">
                <a:latin typeface="微軟正黑體" panose="020B0604030504040204" pitchFamily="34" charset="-120"/>
                <a:ea typeface="微軟正黑體" panose="020B0604030504040204" pitchFamily="34" charset="-120"/>
              </a:rPr>
              <a:t>…16</a:t>
            </a:r>
            <a:r>
              <a:rPr lang="zh-TW" altLang="en-US" sz="2800" dirty="0">
                <a:latin typeface="微軟正黑體" panose="020B0604030504040204" pitchFamily="34" charset="-120"/>
                <a:ea typeface="微軟正黑體" panose="020B0604030504040204" pitchFamily="34" charset="-120"/>
              </a:rPr>
              <a:t>至</a:t>
            </a:r>
            <a:r>
              <a:rPr lang="en-US" altLang="zh-TW" sz="2800" dirty="0">
                <a:latin typeface="微軟正黑體" panose="020B0604030504040204" pitchFamily="34" charset="-120"/>
                <a:ea typeface="微軟正黑體" panose="020B0604030504040204" pitchFamily="34" charset="-120"/>
              </a:rPr>
              <a:t>30</a:t>
            </a:r>
            <a:r>
              <a:rPr lang="zh-TW" altLang="en-US" sz="2800" dirty="0">
                <a:latin typeface="微軟正黑體" panose="020B0604030504040204" pitchFamily="34" charset="-120"/>
                <a:ea typeface="微軟正黑體" panose="020B0604030504040204" pitchFamily="34" charset="-120"/>
              </a:rPr>
              <a:t>志願</a:t>
            </a: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分。</a:t>
            </a:r>
          </a:p>
          <a:p>
            <a:pPr marL="228600" indent="-228600"/>
            <a:r>
              <a:rPr lang="zh-TW" altLang="en-US" sz="2800" dirty="0">
                <a:latin typeface="微軟正黑體" panose="020B0604030504040204" pitchFamily="34" charset="-120"/>
                <a:ea typeface="微軟正黑體" panose="020B0604030504040204" pitchFamily="34" charset="-120"/>
              </a:rPr>
              <a:t>總積分完全相同，需進行超額比序</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低收入→適性輔導→多元學習→會考總積分→志願序積分→教育會考成績標示總點數→教育會考成績標示</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，比序至</a:t>
            </a:r>
            <a:r>
              <a:rPr lang="zh-TW" altLang="en-US" sz="2800" dirty="0">
                <a:solidFill>
                  <a:srgbClr val="FF0000"/>
                </a:solidFill>
                <a:latin typeface="微軟正黑體" panose="020B0604030504040204" pitchFamily="34" charset="-120"/>
                <a:ea typeface="微軟正黑體" panose="020B0604030504040204" pitchFamily="34" charset="-120"/>
              </a:rPr>
              <a:t>「志願序積分」</a:t>
            </a:r>
            <a:r>
              <a:rPr lang="zh-TW" altLang="en-US" sz="2800" dirty="0">
                <a:latin typeface="微軟正黑體" panose="020B0604030504040204" pitchFamily="34" charset="-120"/>
                <a:ea typeface="微軟正黑體" panose="020B0604030504040204" pitchFamily="34" charset="-120"/>
              </a:rPr>
              <a:t>項目時，</a:t>
            </a:r>
            <a:r>
              <a:rPr lang="zh-TW" altLang="en-US" sz="2800" dirty="0">
                <a:solidFill>
                  <a:srgbClr val="FF0000"/>
                </a:solidFill>
                <a:latin typeface="微軟正黑體" panose="020B0604030504040204" pitchFamily="34" charset="-120"/>
                <a:ea typeface="微軟正黑體" panose="020B0604030504040204" pitchFamily="34" charset="-120"/>
              </a:rPr>
              <a:t>志願序積分高者將優先錄取。</a:t>
            </a:r>
          </a:p>
          <a:p>
            <a:pPr marL="228600" indent="-228600"/>
            <a:endParaRPr lang="zh-TW" altLang="en-US" sz="2600" dirty="0">
              <a:latin typeface="微軟正黑體" panose="020B0604030504040204" pitchFamily="34" charset="-120"/>
              <a:ea typeface="微軟正黑體" panose="020B0604030504040204" pitchFamily="34"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4280566637"/>
              </p:ext>
            </p:extLst>
          </p:nvPr>
        </p:nvGraphicFramePr>
        <p:xfrm>
          <a:off x="839418" y="3645025"/>
          <a:ext cx="10297141" cy="2437320"/>
        </p:xfrm>
        <a:graphic>
          <a:graphicData uri="http://schemas.openxmlformats.org/drawingml/2006/table">
            <a:tbl>
              <a:tblPr/>
              <a:tblGrid>
                <a:gridCol w="1463429">
                  <a:extLst>
                    <a:ext uri="{9D8B030D-6E8A-4147-A177-3AD203B41FA5}">
                      <a16:colId xmlns:a16="http://schemas.microsoft.com/office/drawing/2014/main" val="20000"/>
                    </a:ext>
                  </a:extLst>
                </a:gridCol>
                <a:gridCol w="1205287">
                  <a:extLst>
                    <a:ext uri="{9D8B030D-6E8A-4147-A177-3AD203B41FA5}">
                      <a16:colId xmlns:a16="http://schemas.microsoft.com/office/drawing/2014/main" val="20001"/>
                    </a:ext>
                  </a:extLst>
                </a:gridCol>
                <a:gridCol w="1193900">
                  <a:extLst>
                    <a:ext uri="{9D8B030D-6E8A-4147-A177-3AD203B41FA5}">
                      <a16:colId xmlns:a16="http://schemas.microsoft.com/office/drawing/2014/main" val="20002"/>
                    </a:ext>
                  </a:extLst>
                </a:gridCol>
                <a:gridCol w="1285006">
                  <a:extLst>
                    <a:ext uri="{9D8B030D-6E8A-4147-A177-3AD203B41FA5}">
                      <a16:colId xmlns:a16="http://schemas.microsoft.com/office/drawing/2014/main" val="20003"/>
                    </a:ext>
                  </a:extLst>
                </a:gridCol>
                <a:gridCol w="1286905">
                  <a:extLst>
                    <a:ext uri="{9D8B030D-6E8A-4147-A177-3AD203B41FA5}">
                      <a16:colId xmlns:a16="http://schemas.microsoft.com/office/drawing/2014/main" val="20004"/>
                    </a:ext>
                  </a:extLst>
                </a:gridCol>
                <a:gridCol w="1288804">
                  <a:extLst>
                    <a:ext uri="{9D8B030D-6E8A-4147-A177-3AD203B41FA5}">
                      <a16:colId xmlns:a16="http://schemas.microsoft.com/office/drawing/2014/main" val="20005"/>
                    </a:ext>
                  </a:extLst>
                </a:gridCol>
                <a:gridCol w="1286905">
                  <a:extLst>
                    <a:ext uri="{9D8B030D-6E8A-4147-A177-3AD203B41FA5}">
                      <a16:colId xmlns:a16="http://schemas.microsoft.com/office/drawing/2014/main" val="20006"/>
                    </a:ext>
                  </a:extLst>
                </a:gridCol>
                <a:gridCol w="1286905">
                  <a:extLst>
                    <a:ext uri="{9D8B030D-6E8A-4147-A177-3AD203B41FA5}">
                      <a16:colId xmlns:a16="http://schemas.microsoft.com/office/drawing/2014/main" val="20007"/>
                    </a:ext>
                  </a:extLst>
                </a:gridCol>
              </a:tblGrid>
              <a:tr h="7811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rPr>
                        <a:t>志願順序</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rPr>
                        <a:t>1</a:t>
                      </a:r>
                      <a:endParaRPr kumimoji="0" lang="zh-TW" altLang="en-US"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rPr>
                        <a:t>2</a:t>
                      </a:r>
                      <a:endParaRPr kumimoji="0" lang="zh-TW" altLang="en-US"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rPr>
                        <a:t>3</a:t>
                      </a:r>
                      <a:endParaRPr kumimoji="0" lang="zh-TW" altLang="en-US"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rPr>
                        <a:t>4</a:t>
                      </a:r>
                      <a:endParaRPr kumimoji="0" lang="zh-TW" altLang="en-US"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rPr>
                        <a:t>5</a:t>
                      </a:r>
                      <a:endParaRPr kumimoji="0" lang="zh-TW" altLang="en-US" sz="2400" b="1" i="0" u="none" strike="noStrike" cap="none" normalizeH="0" baseline="0" dirty="0">
                        <a:ln>
                          <a:noFill/>
                        </a:ln>
                        <a:solidFill>
                          <a:srgbClr val="FFFFFF"/>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微軟正黑體 Light" panose="020B0304030504040204" pitchFamily="34" charset="-120"/>
                          <a:ea typeface="微軟正黑體 Light" panose="020B0304030504040204" pitchFamily="34" charset="-120"/>
                        </a:rPr>
                        <a:t>6</a:t>
                      </a:r>
                      <a:endParaRPr kumimoji="0" lang="zh-TW" altLang="en-US" sz="2400" b="1" i="0" u="none" strike="noStrike" cap="none" normalizeH="0" baseline="0">
                        <a:ln>
                          <a:noFill/>
                        </a:ln>
                        <a:solidFill>
                          <a:srgbClr val="FFFFFF"/>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微軟正黑體 Light" panose="020B0304030504040204" pitchFamily="34" charset="-120"/>
                          <a:ea typeface="微軟正黑體 Light" panose="020B0304030504040204" pitchFamily="34" charset="-120"/>
                        </a:rPr>
                        <a:t>7</a:t>
                      </a:r>
                      <a:endParaRPr kumimoji="0" lang="zh-TW" altLang="en-US" sz="2400" b="1" i="0" u="none" strike="noStrike" cap="none" normalizeH="0" baseline="0">
                        <a:ln>
                          <a:noFill/>
                        </a:ln>
                        <a:solidFill>
                          <a:srgbClr val="FFFFFF"/>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7504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校、科</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微軟正黑體 Light" panose="020B0304030504040204" pitchFamily="34" charset="-120"/>
                          <a:ea typeface="微軟正黑體 Light" panose="020B0304030504040204" pitchFamily="34" charset="-120"/>
                        </a:rPr>
                        <a:t>A</a:t>
                      </a:r>
                      <a:r>
                        <a:rPr kumimoji="0" lang="zh-TW" altLang="en-US" sz="2400" b="0" i="0" u="none" strike="noStrike" cap="none" normalizeH="0" baseline="0">
                          <a:ln>
                            <a:noFill/>
                          </a:ln>
                          <a:solidFill>
                            <a:srgbClr val="000000"/>
                          </a:solidFill>
                          <a:effectLst/>
                          <a:latin typeface="微軟正黑體 Light" panose="020B0304030504040204" pitchFamily="34" charset="-120"/>
                          <a:ea typeface="微軟正黑體 Light" panose="020B0304030504040204"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微軟正黑體 Light" panose="020B0304030504040204" pitchFamily="34" charset="-120"/>
                          <a:ea typeface="微軟正黑體 Light" panose="020B0304030504040204" pitchFamily="34" charset="-120"/>
                        </a:rPr>
                        <a:t>普通科</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B</a:t>
                      </a:r>
                      <a:r>
                        <a:rPr kumimoji="0" lang="zh-TW" altLang="en-US"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普通科</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C</a:t>
                      </a:r>
                      <a:r>
                        <a:rPr kumimoji="0" lang="zh-TW" altLang="en-US"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普通科</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D</a:t>
                      </a:r>
                      <a:r>
                        <a:rPr kumimoji="0" lang="zh-TW" altLang="en-US"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普通科</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微軟正黑體 Light" panose="020B0304030504040204" pitchFamily="34" charset="-120"/>
                          <a:ea typeface="微軟正黑體 Light" panose="020B0304030504040204" pitchFamily="34" charset="-120"/>
                        </a:rPr>
                        <a:t>D</a:t>
                      </a:r>
                      <a:r>
                        <a:rPr kumimoji="0" lang="zh-TW" altLang="en-US" sz="2400" b="0" i="0" u="none" strike="noStrike" cap="none" normalizeH="0" baseline="0" dirty="0">
                          <a:ln>
                            <a:noFill/>
                          </a:ln>
                          <a:solidFill>
                            <a:srgbClr val="FF0000"/>
                          </a:solidFill>
                          <a:effectLst/>
                          <a:latin typeface="微軟正黑體 Light" panose="020B0304030504040204" pitchFamily="34" charset="-120"/>
                          <a:ea typeface="微軟正黑體 Light" panose="020B0304030504040204"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微軟正黑體 Light" panose="020B0304030504040204" pitchFamily="34" charset="-120"/>
                          <a:ea typeface="微軟正黑體 Light" panose="020B0304030504040204" pitchFamily="34" charset="-120"/>
                        </a:rPr>
                        <a:t>應外科</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微軟正黑體 Light" panose="020B0304030504040204" pitchFamily="34" charset="-120"/>
                          <a:ea typeface="微軟正黑體 Light" panose="020B0304030504040204" pitchFamily="34" charset="-120"/>
                        </a:rPr>
                        <a:t>E</a:t>
                      </a:r>
                      <a:r>
                        <a:rPr kumimoji="0" lang="zh-TW" altLang="en-US" sz="2400" b="0" i="0" u="none" strike="noStrike" cap="none" normalizeH="0" baseline="0" dirty="0">
                          <a:ln>
                            <a:noFill/>
                          </a:ln>
                          <a:solidFill>
                            <a:srgbClr val="FF0000"/>
                          </a:solidFill>
                          <a:effectLst/>
                          <a:latin typeface="微軟正黑體 Light" panose="020B0304030504040204" pitchFamily="34" charset="-120"/>
                          <a:ea typeface="微軟正黑體 Light" panose="020B0304030504040204" pitchFamily="34" charset="-120"/>
                        </a:rPr>
                        <a:t>校</a:t>
                      </a:r>
                      <a:endParaRPr kumimoji="0" lang="en-US" altLang="zh-TW" sz="2400" b="0" i="0" u="none" strike="noStrike" cap="none" normalizeH="0" baseline="0" dirty="0">
                        <a:ln>
                          <a:noFill/>
                        </a:ln>
                        <a:solidFill>
                          <a:srgbClr val="FF0000"/>
                        </a:solidFill>
                        <a:effectLst/>
                        <a:latin typeface="微軟正黑體 Light" panose="020B0304030504040204" pitchFamily="34" charset="-120"/>
                        <a:ea typeface="微軟正黑體 Light" panose="020B03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微軟正黑體 Light" panose="020B0304030504040204" pitchFamily="34" charset="-120"/>
                          <a:ea typeface="微軟正黑體 Light" panose="020B0304030504040204" pitchFamily="34" charset="-120"/>
                        </a:rPr>
                        <a:t>應外科</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微軟正黑體 Light" panose="020B0304030504040204" pitchFamily="34" charset="-120"/>
                          <a:ea typeface="微軟正黑體 Light" panose="020B0304030504040204" pitchFamily="34" charset="-120"/>
                        </a:rPr>
                        <a:t>F</a:t>
                      </a:r>
                      <a:r>
                        <a:rPr kumimoji="0" lang="zh-TW" altLang="en-US" sz="2400" b="0" i="0" u="none" strike="noStrike" cap="none" normalizeH="0" baseline="0" dirty="0">
                          <a:ln>
                            <a:noFill/>
                          </a:ln>
                          <a:solidFill>
                            <a:schemeClr val="tx1"/>
                          </a:solidFill>
                          <a:effectLst/>
                          <a:latin typeface="微軟正黑體 Light" panose="020B0304030504040204" pitchFamily="34" charset="-120"/>
                          <a:ea typeface="微軟正黑體 Light" panose="020B0304030504040204"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微軟正黑體 Light" panose="020B0304030504040204" pitchFamily="34" charset="-120"/>
                          <a:ea typeface="微軟正黑體 Light" panose="020B0304030504040204" pitchFamily="34" charset="-120"/>
                        </a:rPr>
                        <a:t>普通</a:t>
                      </a:r>
                      <a:r>
                        <a:rPr kumimoji="0" lang="zh-TW" altLang="en-US" sz="2400" b="0" i="0" u="none" strike="noStrike" cap="none" normalizeH="0" baseline="0" dirty="0" smtClean="0">
                          <a:ln>
                            <a:noFill/>
                          </a:ln>
                          <a:solidFill>
                            <a:schemeClr val="tx1"/>
                          </a:solidFill>
                          <a:effectLst/>
                          <a:latin typeface="微軟正黑體 Light" panose="020B0304030504040204" pitchFamily="34" charset="-120"/>
                          <a:ea typeface="微軟正黑體 Light" panose="020B0304030504040204" pitchFamily="34" charset="-120"/>
                        </a:rPr>
                        <a:t>科</a:t>
                      </a:r>
                      <a:endParaRPr kumimoji="0" lang="zh-TW" altLang="en-US" sz="2400" b="0" i="0" u="none" strike="noStrike" cap="none" normalizeH="0" baseline="0" dirty="0">
                        <a:ln>
                          <a:noFill/>
                        </a:ln>
                        <a:solidFill>
                          <a:schemeClr val="tx1"/>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811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微軟正黑體 Light" panose="020B0304030504040204" pitchFamily="34" charset="-120"/>
                          <a:ea typeface="微軟正黑體 Light" panose="020B0304030504040204" pitchFamily="34" charset="-120"/>
                        </a:rPr>
                        <a:t>志願積分</a:t>
                      </a: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15</a:t>
                      </a:r>
                      <a:endParaRPr kumimoji="0" lang="zh-TW" altLang="en-US"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15</a:t>
                      </a:r>
                      <a:endParaRPr kumimoji="0" lang="zh-TW" altLang="en-US"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15</a:t>
                      </a:r>
                      <a:endParaRPr kumimoji="0" lang="zh-TW" altLang="en-US"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12</a:t>
                      </a:r>
                      <a:endParaRPr kumimoji="0" lang="zh-TW" altLang="en-US"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12</a:t>
                      </a:r>
                      <a:endParaRPr kumimoji="0" lang="zh-TW" altLang="en-US"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rPr>
                        <a:t>12</a:t>
                      </a:r>
                      <a:endParaRPr kumimoji="0" lang="zh-TW" altLang="en-US" sz="2400" b="1" i="0" u="none" strike="noStrike"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kern="1200"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cs typeface="+mn-cs"/>
                        </a:rPr>
                        <a:t>12</a:t>
                      </a:r>
                      <a:endParaRPr kumimoji="0" lang="zh-TW" altLang="en-US" sz="2400" b="1" i="0" u="none" strike="noStrike" kern="1200" cap="none" normalizeH="0" baseline="0" dirty="0">
                        <a:ln>
                          <a:noFill/>
                        </a:ln>
                        <a:solidFill>
                          <a:srgbClr val="000000"/>
                        </a:solidFill>
                        <a:effectLst/>
                        <a:latin typeface="微軟正黑體 Light" panose="020B0304030504040204" pitchFamily="34" charset="-120"/>
                        <a:ea typeface="微軟正黑體 Light" panose="020B0304030504040204" pitchFamily="34" charset="-120"/>
                        <a:cs typeface="+mn-cs"/>
                      </a:endParaRPr>
                    </a:p>
                  </a:txBody>
                  <a:tcPr marL="91437" marR="91437"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
        <p:nvSpPr>
          <p:cNvPr id="5" name="標題 1"/>
          <p:cNvSpPr txBox="1">
            <a:spLocks/>
          </p:cNvSpPr>
          <p:nvPr/>
        </p:nvSpPr>
        <p:spPr bwMode="auto">
          <a:xfrm>
            <a:off x="695400" y="188913"/>
            <a:ext cx="907300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en-US" sz="4800" dirty="0">
                <a:latin typeface="微軟正黑體" panose="020B0604030504040204" pitchFamily="34" charset="-120"/>
                <a:ea typeface="微軟正黑體" panose="020B0604030504040204" pitchFamily="34" charset="-120"/>
              </a:rPr>
              <a:t>志願序計分方式</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dirty="0">
                <a:latin typeface="微軟正黑體" panose="020B0604030504040204" pitchFamily="34" charset="-120"/>
                <a:ea typeface="微軟正黑體" panose="020B0604030504040204" pitchFamily="34"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latin typeface="微軟正黑體" panose="020B0604030504040204" pitchFamily="34" charset="-120"/>
                <a:ea typeface="微軟正黑體" panose="020B0604030504040204" pitchFamily="34" charset="-120"/>
              </a:rPr>
              <a:t>舉例：</a:t>
            </a:r>
          </a:p>
          <a:p>
            <a:pPr marL="228600" indent="-228600"/>
            <a:r>
              <a:rPr lang="zh-TW" altLang="en-US" dirty="0">
                <a:latin typeface="微軟正黑體" panose="020B0604030504040204" pitchFamily="34" charset="-120"/>
                <a:ea typeface="微軟正黑體" panose="020B0604030504040204" pitchFamily="34" charset="-120"/>
              </a:rPr>
              <a:t>甲生</a:t>
            </a:r>
            <a:endParaRPr lang="en-US" altLang="zh-TW" dirty="0">
              <a:latin typeface="微軟正黑體" panose="020B0604030504040204" pitchFamily="34" charset="-120"/>
              <a:ea typeface="微軟正黑體" panose="020B0604030504040204" pitchFamily="34" charset="-120"/>
            </a:endParaRPr>
          </a:p>
          <a:p>
            <a:pPr marL="228600" indent="-228600"/>
            <a:endParaRPr lang="en-US" altLang="zh-TW" dirty="0">
              <a:latin typeface="微軟正黑體" panose="020B0604030504040204" pitchFamily="34" charset="-120"/>
              <a:ea typeface="微軟正黑體" panose="020B0604030504040204" pitchFamily="34" charset="-120"/>
            </a:endParaRPr>
          </a:p>
          <a:p>
            <a:pPr marL="228600" indent="-228600"/>
            <a:endParaRPr lang="en-US" altLang="zh-TW" dirty="0">
              <a:latin typeface="微軟正黑體" panose="020B0604030504040204" pitchFamily="34" charset="-120"/>
              <a:ea typeface="微軟正黑體" panose="020B0604030504040204" pitchFamily="34" charset="-120"/>
            </a:endParaRPr>
          </a:p>
          <a:p>
            <a:pPr marL="228600" indent="-228600"/>
            <a:endParaRPr lang="en-US" altLang="zh-TW" dirty="0">
              <a:latin typeface="微軟正黑體" panose="020B0604030504040204" pitchFamily="34" charset="-120"/>
              <a:ea typeface="微軟正黑體" panose="020B0604030504040204" pitchFamily="34" charset="-120"/>
            </a:endParaRPr>
          </a:p>
          <a:p>
            <a:pPr marL="228600" indent="-228600"/>
            <a:endParaRPr lang="en-US" altLang="zh-TW" dirty="0">
              <a:latin typeface="微軟正黑體" panose="020B0604030504040204" pitchFamily="34" charset="-120"/>
              <a:ea typeface="微軟正黑體" panose="020B0604030504040204" pitchFamily="34" charset="-120"/>
            </a:endParaRPr>
          </a:p>
          <a:p>
            <a:pPr marL="228600" indent="-228600"/>
            <a:r>
              <a:rPr lang="zh-TW" altLang="en-US" dirty="0">
                <a:latin typeface="微軟正黑體" panose="020B0604030504040204" pitchFamily="34" charset="-120"/>
                <a:ea typeface="微軟正黑體" panose="020B0604030504040204" pitchFamily="34" charset="-120"/>
              </a:rPr>
              <a:t>乙生</a:t>
            </a:r>
            <a:endParaRPr lang="en-US" altLang="zh-TW" dirty="0">
              <a:latin typeface="微軟正黑體" panose="020B0604030504040204" pitchFamily="34" charset="-120"/>
              <a:ea typeface="微軟正黑體" panose="020B0604030504040204" pitchFamily="34" charset="-120"/>
            </a:endParaRPr>
          </a:p>
          <a:p>
            <a:pPr marL="228600" indent="-228600"/>
            <a:endParaRPr lang="zh-TW" altLang="en-US" dirty="0">
              <a:latin typeface="微軟正黑體" panose="020B0604030504040204" pitchFamily="34" charset="-120"/>
              <a:ea typeface="微軟正黑體" panose="020B0604030504040204" pitchFamily="34"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92</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82669193"/>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1</a:t>
                      </a:r>
                      <a:endPar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2</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3</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4</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5</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6</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7</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a:t>
                      </a: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B</a:t>
                      </a: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B</a:t>
                      </a: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B</a:t>
                      </a: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C</a:t>
                      </a: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D</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E</a:t>
                      </a: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校</a:t>
                      </a:r>
                      <a:endPar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15</a:t>
                      </a:r>
                      <a:endPar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rPr>
                        <a:t>15</a:t>
                      </a:r>
                      <a:endParaRPr kumimoji="0" lang="zh-TW" altLang="en-US" sz="2000" b="0"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15</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15</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15</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15</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15</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9" name="框架 8"/>
          <p:cNvSpPr/>
          <p:nvPr/>
        </p:nvSpPr>
        <p:spPr>
          <a:xfrm>
            <a:off x="9452692" y="338431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5" name="框架 14">
            <a:extLst>
              <a:ext uri="{FF2B5EF4-FFF2-40B4-BE49-F238E27FC236}">
                <a16:creationId xmlns:a16="http://schemas.microsoft.com/office/drawing/2014/main" id="{32451139-6046-4450-BE81-72C15C288263}"/>
              </a:ext>
            </a:extLst>
          </p:cNvPr>
          <p:cNvSpPr/>
          <p:nvPr/>
        </p:nvSpPr>
        <p:spPr>
          <a:xfrm>
            <a:off x="10585649" y="336248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微軟正黑體" panose="020B0604030504040204" pitchFamily="34" charset="-120"/>
                <a:ea typeface="微軟正黑體" panose="020B0604030504040204" pitchFamily="34" charset="-120"/>
              </a:rPr>
              <a:t>技巧一：</a:t>
            </a:r>
            <a:r>
              <a:rPr kumimoji="0" lang="zh-TW" altLang="en-US">
                <a:solidFill>
                  <a:srgbClr val="FF0000"/>
                </a:solidFill>
                <a:latin typeface="微軟正黑體" panose="020B0604030504040204" pitchFamily="34" charset="-120"/>
                <a:ea typeface="微軟正黑體" panose="020B0604030504040204" pitchFamily="34" charset="-120"/>
              </a:rPr>
              <a:t>同群連續填</a:t>
            </a:r>
            <a:r>
              <a:rPr kumimoji="0" lang="zh-TW" altLang="en-US">
                <a:solidFill>
                  <a:srgbClr val="0000FF"/>
                </a:solidFill>
                <a:latin typeface="微軟正黑體" panose="020B0604030504040204" pitchFamily="34" charset="-120"/>
                <a:ea typeface="微軟正黑體" panose="020B0604030504040204" pitchFamily="34" charset="-120"/>
              </a:rPr>
              <a:t>同分</a:t>
            </a:r>
          </a:p>
        </p:txBody>
      </p:sp>
      <p:graphicFrame>
        <p:nvGraphicFramePr>
          <p:cNvPr id="326660" name="Group 4"/>
          <p:cNvGraphicFramePr>
            <a:graphicFrameLocks noGrp="1"/>
          </p:cNvGraphicFramePr>
          <p:nvPr>
            <p:extLst>
              <p:ext uri="{D42A27DB-BD31-4B8C-83A1-F6EECF244321}">
                <p14:modId xmlns:p14="http://schemas.microsoft.com/office/powerpoint/2010/main" val="3328971470"/>
              </p:ext>
            </p:extLst>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br>
                        <a:rPr kumimoji="1" lang="zh-TW" altLang="en-US"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br>
                      <a:r>
                        <a:rPr kumimoji="1" lang="zh-TW" altLang="en-US"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latin typeface="微軟正黑體" panose="020B0604030504040204" pitchFamily="34" charset="-120"/>
              <a:ea typeface="微軟正黑體" panose="020B0604030504040204" pitchFamily="34" charset="-120"/>
            </a:endParaRPr>
          </a:p>
        </p:txBody>
      </p:sp>
      <p:sp>
        <p:nvSpPr>
          <p:cNvPr id="131160" name="Text Box 88"/>
          <p:cNvSpPr txBox="1">
            <a:spLocks noChangeArrowheads="1"/>
          </p:cNvSpPr>
          <p:nvPr/>
        </p:nvSpPr>
        <p:spPr bwMode="auto">
          <a:xfrm>
            <a:off x="3884612" y="6100764"/>
            <a:ext cx="5523755"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微軟正黑體" panose="020B0604030504040204" pitchFamily="34" charset="-120"/>
                <a:ea typeface="微軟正黑體" panose="020B0604030504040204" pitchFamily="34" charset="-120"/>
                <a:cs typeface="微軟正黑體" panose="020B0604030504040204" pitchFamily="34" charset="-120"/>
              </a:rPr>
              <a:t>同群連續填</a:t>
            </a:r>
            <a:r>
              <a:rPr kumimoji="0" lang="zh-TW" altLang="en-US" b="1" dirty="0">
                <a:latin typeface="微軟正黑體" panose="020B0604030504040204" pitchFamily="34" charset="-120"/>
                <a:ea typeface="微軟正黑體" panose="020B0604030504040204" pitchFamily="34" charset="-120"/>
                <a:cs typeface="微軟正黑體" panose="020B0604030504040204" pitchFamily="34" charset="-120"/>
              </a:rPr>
              <a:t>同志願分</a:t>
            </a:r>
          </a:p>
        </p:txBody>
      </p:sp>
      <p:sp>
        <p:nvSpPr>
          <p:cNvPr id="131161" name="Text Box 89"/>
          <p:cNvSpPr txBox="1">
            <a:spLocks noChangeArrowheads="1"/>
          </p:cNvSpPr>
          <p:nvPr/>
        </p:nvSpPr>
        <p:spPr bwMode="auto">
          <a:xfrm>
            <a:off x="7641671" y="6100764"/>
            <a:ext cx="2054729"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sz="3600" b="1" dirty="0">
                <a:solidFill>
                  <a:srgbClr val="0066FF"/>
                </a:solidFill>
                <a:latin typeface="微軟正黑體" panose="020B0604030504040204" pitchFamily="34" charset="-120"/>
                <a:ea typeface="微軟正黑體" panose="020B0604030504040204" pitchFamily="34" charset="-120"/>
              </a:rPr>
              <a:t>15</a:t>
            </a:r>
            <a:r>
              <a:rPr kumimoji="0" lang="zh-TW" altLang="en-US" dirty="0">
                <a:latin typeface="微軟正黑體" panose="020B0604030504040204" pitchFamily="34" charset="-120"/>
                <a:ea typeface="微軟正黑體" panose="020B0604030504040204" pitchFamily="34"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微軟正黑體" panose="020B0604030504040204" pitchFamily="34" charset="-120"/>
                <a:ea typeface="微軟正黑體" panose="020B0604030504040204" pitchFamily="34" charset="-120"/>
              </a:rPr>
              <a:t>技巧二：志願</a:t>
            </a:r>
            <a:r>
              <a:rPr kumimoji="0" lang="zh-TW" altLang="en-US">
                <a:solidFill>
                  <a:srgbClr val="FF0000"/>
                </a:solidFill>
                <a:latin typeface="微軟正黑體" panose="020B0604030504040204" pitchFamily="34" charset="-120"/>
                <a:ea typeface="微軟正黑體" panose="020B0604030504040204" pitchFamily="34"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微軟正黑體" panose="020B0604030504040204" pitchFamily="34" charset="-120"/>
                <a:ea typeface="微軟正黑體" panose="020B0604030504040204" pitchFamily="34" charset="-120"/>
              </a:rPr>
              <a:t>技巧三：志願</a:t>
            </a:r>
            <a:r>
              <a:rPr kumimoji="0" lang="zh-TW" altLang="en-US">
                <a:solidFill>
                  <a:srgbClr val="FF0000"/>
                </a:solidFill>
                <a:latin typeface="微軟正黑體" panose="020B0604030504040204" pitchFamily="34" charset="-120"/>
                <a:ea typeface="微軟正黑體" panose="020B0604030504040204" pitchFamily="34"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dirty="0">
                <a:latin typeface="微軟正黑體" panose="020B0604030504040204" pitchFamily="34" charset="-120"/>
                <a:ea typeface="微軟正黑體" panose="020B0604030504040204" pitchFamily="34" charset="-120"/>
              </a:rPr>
              <a:t>免試入學</a:t>
            </a:r>
            <a:r>
              <a:rPr kumimoji="0" lang="zh-TW" altLang="en-US" sz="4000" dirty="0">
                <a:solidFill>
                  <a:srgbClr val="0066FF"/>
                </a:solidFill>
                <a:latin typeface="微軟正黑體" panose="020B0604030504040204" pitchFamily="34" charset="-120"/>
                <a:ea typeface="微軟正黑體" panose="020B0604030504040204" pitchFamily="34" charset="-120"/>
              </a:rPr>
              <a:t>技巧填志願 </a:t>
            </a:r>
            <a:r>
              <a:rPr kumimoji="0" lang="zh-TW" altLang="en-US" sz="4000" dirty="0">
                <a:solidFill>
                  <a:srgbClr val="008000"/>
                </a:solidFill>
                <a:latin typeface="微軟正黑體" panose="020B0604030504040204" pitchFamily="34" charset="-120"/>
                <a:ea typeface="微軟正黑體" panose="020B0604030504040204" pitchFamily="34" charset="-120"/>
              </a:rPr>
              <a:t>幫助學生得高分</a:t>
            </a:r>
            <a:r>
              <a:rPr kumimoji="0" lang="en-US" altLang="zh-TW" sz="4000" dirty="0">
                <a:solidFill>
                  <a:srgbClr val="0066FF"/>
                </a:solidFill>
                <a:latin typeface="微軟正黑體" panose="020B0604030504040204" pitchFamily="34" charset="-120"/>
                <a:ea typeface="微軟正黑體" panose="020B0604030504040204" pitchFamily="34" charset="-120"/>
              </a:rPr>
              <a:t>!!</a:t>
            </a: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b="1" dirty="0">
                <a:solidFill>
                  <a:srgbClr val="0066FF"/>
                </a:solidFill>
                <a:latin typeface="微軟正黑體" panose="020B0604030504040204" pitchFamily="34" charset="-120"/>
                <a:ea typeface="微軟正黑體" panose="020B0604030504040204" pitchFamily="34" charset="-120"/>
              </a:rPr>
              <a:t>桃連區填志願小叮嚀</a:t>
            </a:r>
          </a:p>
        </p:txBody>
      </p:sp>
      <p:sp>
        <p:nvSpPr>
          <p:cNvPr id="152613" name="矩形 3"/>
          <p:cNvSpPr>
            <a:spLocks noChangeArrowheads="1"/>
          </p:cNvSpPr>
          <p:nvPr/>
        </p:nvSpPr>
        <p:spPr bwMode="auto">
          <a:xfrm>
            <a:off x="3877230" y="4540251"/>
            <a:ext cx="344966" cy="369332"/>
          </a:xfrm>
          <a:prstGeom prst="rect">
            <a:avLst/>
          </a:prstGeom>
          <a:noFill/>
          <a:ln w="9525">
            <a:noFill/>
            <a:miter lim="800000"/>
            <a:headEnd/>
            <a:tailEnd/>
          </a:ln>
        </p:spPr>
        <p:txBody>
          <a:bodyPr wrap="none">
            <a:spAutoFit/>
          </a:bodyPr>
          <a:lstStyle/>
          <a:p>
            <a:pPr algn="ctr" eaLnBrk="1" fontAlgn="ctr" hangingPunct="1"/>
            <a:r>
              <a:rPr lang="en-US" altLang="zh-TW" sz="1800">
                <a:latin typeface="微軟正黑體" panose="020B0604030504040204" pitchFamily="34" charset="-120"/>
                <a:ea typeface="微軟正黑體" panose="020B0604030504040204" pitchFamily="34" charset="-120"/>
              </a:rPr>
              <a:t>A</a:t>
            </a:r>
          </a:p>
        </p:txBody>
      </p:sp>
      <p:sp>
        <p:nvSpPr>
          <p:cNvPr id="152614" name="矩形 14"/>
          <p:cNvSpPr>
            <a:spLocks noChangeArrowheads="1"/>
          </p:cNvSpPr>
          <p:nvPr/>
        </p:nvSpPr>
        <p:spPr bwMode="auto">
          <a:xfrm>
            <a:off x="5023405" y="4554538"/>
            <a:ext cx="344966" cy="369332"/>
          </a:xfrm>
          <a:prstGeom prst="rect">
            <a:avLst/>
          </a:prstGeom>
          <a:noFill/>
          <a:ln w="9525">
            <a:noFill/>
            <a:miter lim="800000"/>
            <a:headEnd/>
            <a:tailEnd/>
          </a:ln>
        </p:spPr>
        <p:txBody>
          <a:bodyPr wrap="none">
            <a:spAutoFit/>
          </a:bodyPr>
          <a:lstStyle/>
          <a:p>
            <a:pPr algn="ctr" eaLnBrk="1" fontAlgn="ctr" hangingPunct="1"/>
            <a:r>
              <a:rPr lang="en-US" altLang="zh-TW" sz="1800">
                <a:latin typeface="微軟正黑體" panose="020B0604030504040204" pitchFamily="34" charset="-120"/>
                <a:ea typeface="微軟正黑體" panose="020B0604030504040204" pitchFamily="34" charset="-120"/>
              </a:rPr>
              <a:t>A</a:t>
            </a:r>
          </a:p>
        </p:txBody>
      </p:sp>
      <p:sp>
        <p:nvSpPr>
          <p:cNvPr id="152615" name="矩形 15"/>
          <p:cNvSpPr>
            <a:spLocks noChangeArrowheads="1"/>
          </p:cNvSpPr>
          <p:nvPr/>
        </p:nvSpPr>
        <p:spPr bwMode="auto">
          <a:xfrm>
            <a:off x="6141005" y="4557713"/>
            <a:ext cx="344966" cy="369332"/>
          </a:xfrm>
          <a:prstGeom prst="rect">
            <a:avLst/>
          </a:prstGeom>
          <a:noFill/>
          <a:ln w="9525">
            <a:noFill/>
            <a:miter lim="800000"/>
            <a:headEnd/>
            <a:tailEnd/>
          </a:ln>
        </p:spPr>
        <p:txBody>
          <a:bodyPr wrap="none">
            <a:spAutoFit/>
          </a:bodyPr>
          <a:lstStyle/>
          <a:p>
            <a:pPr algn="ctr" eaLnBrk="1" fontAlgn="ctr" hangingPunct="1"/>
            <a:r>
              <a:rPr lang="en-US" altLang="zh-TW" sz="1800">
                <a:latin typeface="微軟正黑體" panose="020B0604030504040204" pitchFamily="34" charset="-120"/>
                <a:ea typeface="微軟正黑體" panose="020B0604030504040204" pitchFamily="34" charset="-120"/>
              </a:rPr>
              <a:t>A</a:t>
            </a:r>
          </a:p>
        </p:txBody>
      </p:sp>
      <p:sp>
        <p:nvSpPr>
          <p:cNvPr id="152616" name="矩形 16"/>
          <p:cNvSpPr>
            <a:spLocks noChangeArrowheads="1"/>
          </p:cNvSpPr>
          <p:nvPr/>
        </p:nvSpPr>
        <p:spPr bwMode="auto">
          <a:xfrm>
            <a:off x="7296705" y="4557713"/>
            <a:ext cx="344966" cy="369332"/>
          </a:xfrm>
          <a:prstGeom prst="rect">
            <a:avLst/>
          </a:prstGeom>
          <a:noFill/>
          <a:ln w="9525">
            <a:noFill/>
            <a:miter lim="800000"/>
            <a:headEnd/>
            <a:tailEnd/>
          </a:ln>
        </p:spPr>
        <p:txBody>
          <a:bodyPr wrap="none">
            <a:spAutoFit/>
          </a:bodyPr>
          <a:lstStyle/>
          <a:p>
            <a:pPr algn="ctr" eaLnBrk="1" fontAlgn="ctr" hangingPunct="1"/>
            <a:r>
              <a:rPr lang="en-US" altLang="zh-TW" sz="1800">
                <a:latin typeface="微軟正黑體" panose="020B0604030504040204" pitchFamily="34" charset="-120"/>
                <a:ea typeface="微軟正黑體" panose="020B0604030504040204" pitchFamily="34" charset="-120"/>
              </a:rPr>
              <a:t>A</a:t>
            </a:r>
          </a:p>
        </p:txBody>
      </p:sp>
      <p:sp>
        <p:nvSpPr>
          <p:cNvPr id="152617" name="矩形 17"/>
          <p:cNvSpPr>
            <a:spLocks noChangeArrowheads="1"/>
          </p:cNvSpPr>
          <p:nvPr/>
        </p:nvSpPr>
        <p:spPr bwMode="auto">
          <a:xfrm>
            <a:off x="8471548" y="4557713"/>
            <a:ext cx="325730" cy="369332"/>
          </a:xfrm>
          <a:prstGeom prst="rect">
            <a:avLst/>
          </a:prstGeom>
          <a:noFill/>
          <a:ln w="9525">
            <a:noFill/>
            <a:miter lim="800000"/>
            <a:headEnd/>
            <a:tailEnd/>
          </a:ln>
        </p:spPr>
        <p:txBody>
          <a:bodyPr wrap="none">
            <a:spAutoFit/>
          </a:bodyPr>
          <a:lstStyle/>
          <a:p>
            <a:pPr algn="ctr" eaLnBrk="1" fontAlgn="ctr" hangingPunct="1"/>
            <a:r>
              <a:rPr lang="en-US" altLang="zh-TW" sz="1800">
                <a:latin typeface="微軟正黑體" panose="020B0604030504040204" pitchFamily="34" charset="-120"/>
                <a:ea typeface="微軟正黑體" panose="020B0604030504040204" pitchFamily="34" charset="-120"/>
              </a:rPr>
              <a:t>B</a:t>
            </a:r>
          </a:p>
        </p:txBody>
      </p:sp>
      <p:sp>
        <p:nvSpPr>
          <p:cNvPr id="152618" name="矩形 18"/>
          <p:cNvSpPr>
            <a:spLocks noChangeArrowheads="1"/>
          </p:cNvSpPr>
          <p:nvPr/>
        </p:nvSpPr>
        <p:spPr bwMode="auto">
          <a:xfrm>
            <a:off x="9592323" y="4557713"/>
            <a:ext cx="325730" cy="369332"/>
          </a:xfrm>
          <a:prstGeom prst="rect">
            <a:avLst/>
          </a:prstGeom>
          <a:noFill/>
          <a:ln w="9525">
            <a:noFill/>
            <a:miter lim="800000"/>
            <a:headEnd/>
            <a:tailEnd/>
          </a:ln>
        </p:spPr>
        <p:txBody>
          <a:bodyPr wrap="none">
            <a:spAutoFit/>
          </a:bodyPr>
          <a:lstStyle/>
          <a:p>
            <a:pPr algn="ctr" eaLnBrk="1" fontAlgn="ctr" hangingPunct="1"/>
            <a:r>
              <a:rPr lang="en-US" altLang="zh-TW" sz="1800">
                <a:latin typeface="微軟正黑體" panose="020B0604030504040204" pitchFamily="34" charset="-120"/>
                <a:ea typeface="微軟正黑體" panose="020B0604030504040204" pitchFamily="34" charset="-120"/>
              </a:rPr>
              <a:t>B</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32</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lvl="1" algn="ctr"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32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生涯規劃：</a:t>
            </a:r>
            <a:r>
              <a:rPr kumimoji="0" lang="en-US" altLang="zh-TW" sz="3600" b="1" dirty="0">
                <a:solidFill>
                  <a:srgbClr val="000090"/>
                </a:solidFill>
                <a:latin typeface="微軟正黑體" panose="020B0604030504040204" pitchFamily="34" charset="-120"/>
                <a:ea typeface="微軟正黑體" panose="020B0604030504040204" pitchFamily="34" charset="-120"/>
              </a:rPr>
              <a:t>6</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報名校、科與生涯規劃建議</a:t>
            </a:r>
          </a:p>
          <a:p>
            <a:pPr lvl="1" eaLnBrk="1" hangingPunct="1">
              <a:defRPr/>
            </a:pP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與「家長意見」相符者得</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2</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a:t>
            </a:r>
          </a:p>
          <a:p>
            <a:pPr lvl="1" eaLnBrk="1" hangingPunct="1">
              <a:defRPr/>
            </a:pP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與「導師意見」相符者得</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2</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a:t>
            </a:r>
          </a:p>
          <a:p>
            <a:pPr lvl="1" eaLnBrk="1" hangingPunct="1">
              <a:defRPr/>
            </a:pP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與「輔導教師意見」相符者得</a:t>
            </a:r>
            <a:r>
              <a:rPr kumimoji="0" lang="en-US" altLang="zh-TW" dirty="0">
                <a:latin typeface="微軟正黑體" panose="020B0604030504040204" pitchFamily="34" charset="-120"/>
                <a:ea typeface="微軟正黑體" panose="020B0604030504040204" pitchFamily="34" charset="-120"/>
                <a:cs typeface="新細明體" panose="02020500000000000000" pitchFamily="18" charset="-120"/>
              </a:rPr>
              <a:t>2</a:t>
            </a:r>
            <a:r>
              <a:rPr kumimoji="0" lang="zh-TW" altLang="en-US" dirty="0">
                <a:latin typeface="微軟正黑體" panose="020B0604030504040204" pitchFamily="34" charset="-120"/>
                <a:ea typeface="微軟正黑體" panose="020B0604030504040204" pitchFamily="34" charset="-120"/>
                <a:cs typeface="新細明體" panose="02020500000000000000" pitchFamily="18" charset="-120"/>
              </a:rPr>
              <a:t>分</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32</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lvl="1" algn="ctr"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32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就近入學：</a:t>
            </a:r>
            <a:r>
              <a:rPr kumimoji="0" lang="en-US" altLang="zh-TW" sz="3600" b="1" dirty="0">
                <a:solidFill>
                  <a:srgbClr val="000090"/>
                </a:solidFill>
                <a:latin typeface="微軟正黑體" panose="020B0604030504040204" pitchFamily="34" charset="-120"/>
                <a:ea typeface="微軟正黑體" panose="020B0604030504040204" pitchFamily="34" charset="-120"/>
              </a:rPr>
              <a:t>5</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dirty="0">
                <a:latin typeface="微軟正黑體" panose="020B0604030504040204" pitchFamily="34" charset="-120"/>
                <a:ea typeface="微軟正黑體" panose="020B0604030504040204" pitchFamily="34" charset="-120"/>
              </a:rPr>
              <a:t>桃園區學生符合就近入學得</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分。</a:t>
            </a:r>
          </a:p>
          <a:p>
            <a:pPr>
              <a:spcBef>
                <a:spcPct val="50000"/>
              </a:spcBef>
              <a:buFontTx/>
              <a:buChar char="•"/>
            </a:pPr>
            <a:r>
              <a:rPr lang="zh-TW" altLang="en-US" dirty="0">
                <a:latin typeface="微軟正黑體" panose="020B0604030504040204" pitchFamily="34" charset="-120"/>
                <a:ea typeface="微軟正黑體" panose="020B0604030504040204" pitchFamily="34" charset="-120"/>
              </a:rPr>
              <a:t>共同就學區學生得</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分。</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35</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42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均衡學習：</a:t>
            </a:r>
            <a:r>
              <a:rPr kumimoji="0" lang="en-US" altLang="zh-TW" sz="3600" b="1" dirty="0">
                <a:solidFill>
                  <a:srgbClr val="000090"/>
                </a:solidFill>
                <a:latin typeface="微軟正黑體" panose="020B0604030504040204" pitchFamily="34" charset="-120"/>
                <a:ea typeface="微軟正黑體" panose="020B0604030504040204" pitchFamily="34" charset="-120"/>
              </a:rPr>
              <a:t>9</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55655" name="Text Box 25"/>
          <p:cNvSpPr txBox="1">
            <a:spLocks noChangeArrowheads="1"/>
          </p:cNvSpPr>
          <p:nvPr/>
        </p:nvSpPr>
        <p:spPr bwMode="auto">
          <a:xfrm>
            <a:off x="1625600" y="1389928"/>
            <a:ext cx="9438952" cy="2798202"/>
          </a:xfrm>
          <a:prstGeom prst="rect">
            <a:avLst/>
          </a:prstGeom>
          <a:noFill/>
          <a:ln w="9525">
            <a:noFill/>
            <a:miter lim="800000"/>
            <a:headEnd/>
            <a:tailEnd/>
          </a:ln>
        </p:spPr>
        <p:txBody>
          <a:bodyPr wrap="square">
            <a:spAutoFit/>
          </a:bodyPr>
          <a:lstStyle/>
          <a:p>
            <a:pPr marL="261938" indent="-261938" eaLnBrk="1" hangingPunct="1">
              <a:lnSpc>
                <a:spcPts val="3500"/>
              </a:lnSpc>
              <a:spcBef>
                <a:spcPct val="10000"/>
              </a:spcBef>
              <a:buFontTx/>
              <a:buChar char="•"/>
            </a:pPr>
            <a:r>
              <a:rPr lang="en-US" altLang="zh-TW" sz="2800" dirty="0">
                <a:latin typeface="微軟正黑體" panose="020B0604030504040204" pitchFamily="34" charset="-120"/>
                <a:ea typeface="微軟正黑體" panose="020B0604030504040204" pitchFamily="34" charset="-120"/>
              </a:rPr>
              <a:t>107</a:t>
            </a:r>
            <a:r>
              <a:rPr lang="zh-TW" altLang="en-US" sz="2800" dirty="0">
                <a:latin typeface="微軟正黑體" panose="020B0604030504040204" pitchFamily="34" charset="-120"/>
                <a:ea typeface="微軟正黑體" panose="020B0604030504040204" pitchFamily="34" charset="-120"/>
              </a:rPr>
              <a:t>學年度以前入學：基本條件為國中健體、藝文、綜合領域五學期平均成績達</a:t>
            </a:r>
            <a:r>
              <a:rPr lang="en-US" altLang="zh-TW" sz="2800" dirty="0">
                <a:latin typeface="微軟正黑體" panose="020B0604030504040204" pitchFamily="34" charset="-120"/>
                <a:ea typeface="微軟正黑體" panose="020B0604030504040204" pitchFamily="34" charset="-120"/>
              </a:rPr>
              <a:t>60</a:t>
            </a:r>
            <a:r>
              <a:rPr lang="zh-TW" altLang="en-US" sz="2800" dirty="0">
                <a:latin typeface="微軟正黑體" panose="020B0604030504040204" pitchFamily="34" charset="-120"/>
                <a:ea typeface="微軟正黑體" panose="020B0604030504040204" pitchFamily="34" charset="-120"/>
              </a:rPr>
              <a:t>分以上者各得</a:t>
            </a: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分</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261938" indent="-261938" eaLnBrk="1" hangingPunct="1">
              <a:lnSpc>
                <a:spcPts val="3500"/>
              </a:lnSpc>
              <a:spcBef>
                <a:spcPct val="10000"/>
              </a:spcBef>
              <a:buFontTx/>
              <a:buChar char="•"/>
            </a:pPr>
            <a:r>
              <a:rPr lang="en-US" altLang="zh-TW" sz="2800" dirty="0">
                <a:latin typeface="微軟正黑體" panose="020B0604030504040204" pitchFamily="34" charset="-120"/>
                <a:ea typeface="微軟正黑體" panose="020B0604030504040204" pitchFamily="34" charset="-120"/>
              </a:rPr>
              <a:t>108</a:t>
            </a:r>
            <a:r>
              <a:rPr lang="zh-TW" altLang="en-US" sz="2800" dirty="0">
                <a:latin typeface="微軟正黑體" panose="020B0604030504040204" pitchFamily="34" charset="-120"/>
                <a:ea typeface="微軟正黑體" panose="020B0604030504040204" pitchFamily="34" charset="-120"/>
              </a:rPr>
              <a:t>學年度以後入學：基本條件為國中健體、藝術、綜合活動、科技領域五學期平均成績達</a:t>
            </a:r>
            <a:r>
              <a:rPr lang="en-US" altLang="zh-TW" sz="2800" dirty="0">
                <a:latin typeface="微軟正黑體" panose="020B0604030504040204" pitchFamily="34" charset="-120"/>
                <a:ea typeface="微軟正黑體" panose="020B0604030504040204" pitchFamily="34" charset="-120"/>
              </a:rPr>
              <a:t>60</a:t>
            </a:r>
            <a:r>
              <a:rPr lang="zh-TW" altLang="en-US" sz="2800" dirty="0">
                <a:latin typeface="微軟正黑體" panose="020B0604030504040204" pitchFamily="34" charset="-120"/>
                <a:ea typeface="微軟正黑體" panose="020B0604030504040204" pitchFamily="34" charset="-120"/>
              </a:rPr>
              <a:t>分以上者，每個領域各得</a:t>
            </a: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分，最高</a:t>
            </a:r>
            <a:r>
              <a:rPr lang="en-US" altLang="zh-TW" sz="2800" dirty="0">
                <a:latin typeface="微軟正黑體" panose="020B0604030504040204" pitchFamily="34" charset="-120"/>
                <a:ea typeface="微軟正黑體" panose="020B0604030504040204" pitchFamily="34" charset="-120"/>
              </a:rPr>
              <a:t>9</a:t>
            </a:r>
            <a:r>
              <a:rPr lang="zh-TW" altLang="en-US" sz="2800" dirty="0">
                <a:latin typeface="微軟正黑體" panose="020B0604030504040204" pitchFamily="34" charset="-120"/>
                <a:ea typeface="微軟正黑體" panose="020B0604030504040204" pitchFamily="34" charset="-120"/>
              </a:rPr>
              <a:t>分。</a:t>
            </a:r>
            <a:endParaRPr lang="en-US" altLang="zh-TW" sz="2800" dirty="0">
              <a:latin typeface="微軟正黑體" panose="020B0604030504040204" pitchFamily="34" charset="-120"/>
              <a:ea typeface="微軟正黑體" panose="020B0604030504040204" pitchFamily="34" charset="-120"/>
            </a:endParaRPr>
          </a:p>
          <a:p>
            <a:pPr marL="261938" indent="-261938" eaLnBrk="1" hangingPunct="1">
              <a:lnSpc>
                <a:spcPct val="75000"/>
              </a:lnSpc>
              <a:spcBef>
                <a:spcPct val="10000"/>
              </a:spcBef>
              <a:buFontTx/>
              <a:buChar char="•"/>
            </a:pPr>
            <a:endParaRPr lang="zh-TW" altLang="en-US" dirty="0">
              <a:latin typeface="微軟正黑體" panose="020B0604030504040204" pitchFamily="34" charset="-120"/>
              <a:ea typeface="微軟正黑體" panose="020B0604030504040204" pitchFamily="34"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35</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42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品德表現：</a:t>
            </a:r>
            <a:r>
              <a:rPr kumimoji="0" lang="en-US" altLang="zh-TW" sz="3600" b="1" dirty="0">
                <a:solidFill>
                  <a:srgbClr val="000090"/>
                </a:solidFill>
                <a:latin typeface="微軟正黑體" panose="020B0604030504040204" pitchFamily="34" charset="-120"/>
                <a:ea typeface="微軟正黑體" panose="020B0604030504040204" pitchFamily="34" charset="-120"/>
              </a:rPr>
              <a:t>10</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9" name="Rectangle 3"/>
          <p:cNvSpPr>
            <a:spLocks noChangeArrowheads="1"/>
          </p:cNvSpPr>
          <p:nvPr/>
        </p:nvSpPr>
        <p:spPr bwMode="auto">
          <a:xfrm>
            <a:off x="1703512" y="4749092"/>
            <a:ext cx="9505056" cy="95628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lnSpc>
                <a:spcPts val="3500"/>
              </a:lnSpc>
              <a:buFontTx/>
              <a:buChar char="•"/>
              <a:defRPr/>
            </a:pP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大功每次</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4.5</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分，記功每次</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1.5</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分，嘉獎每次</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0.5</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分</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最高</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6</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分</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a:t>
            </a:r>
          </a:p>
          <a:p>
            <a:pPr eaLnBrk="1" hangingPunct="1">
              <a:lnSpc>
                <a:spcPts val="3500"/>
              </a:lnSpc>
              <a:buFontTx/>
              <a:buChar char="•"/>
              <a:defRPr/>
            </a:pPr>
            <a:r>
              <a:rPr lang="zh-TW" altLang="en-US" sz="2800" dirty="0" smtClean="0">
                <a:latin typeface="微軟正黑體" panose="020B0604030504040204" pitchFamily="34" charset="-120"/>
                <a:ea typeface="微軟正黑體" panose="020B0604030504040204" pitchFamily="34" charset="-120"/>
                <a:cs typeface="新細明體" panose="02020500000000000000" pitchFamily="18" charset="-120"/>
              </a:rPr>
              <a:t>銷</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過後，無記過或二次</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含</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警告以下者得</a:t>
            </a:r>
            <a:r>
              <a:rPr lang="en-US" altLang="zh-TW" sz="2800" dirty="0">
                <a:latin typeface="微軟正黑體" panose="020B0604030504040204" pitchFamily="34" charset="-120"/>
                <a:ea typeface="微軟正黑體" panose="020B0604030504040204" pitchFamily="34" charset="-120"/>
                <a:cs typeface="新細明體" panose="02020500000000000000" pitchFamily="18" charset="-120"/>
              </a:rPr>
              <a:t>6</a:t>
            </a:r>
            <a:r>
              <a:rPr lang="zh-TW" altLang="en-US" sz="2800" dirty="0">
                <a:latin typeface="微軟正黑體" panose="020B0604030504040204" pitchFamily="34" charset="-120"/>
                <a:ea typeface="微軟正黑體" panose="020B0604030504040204" pitchFamily="34" charset="-120"/>
                <a:cs typeface="新細明體" panose="02020500000000000000" pitchFamily="18" charset="-120"/>
              </a:rPr>
              <a:t>分。</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35</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42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服務表現：</a:t>
            </a:r>
            <a:r>
              <a:rPr kumimoji="0" lang="en-US" altLang="zh-TW" sz="3600" b="1" dirty="0">
                <a:solidFill>
                  <a:srgbClr val="000090"/>
                </a:solidFill>
                <a:latin typeface="微軟正黑體" panose="020B0604030504040204" pitchFamily="34" charset="-120"/>
                <a:ea typeface="微軟正黑體" panose="020B0604030504040204" pitchFamily="34" charset="-120"/>
              </a:rPr>
              <a:t>10</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2" name="Rectangle 3"/>
          <p:cNvSpPr>
            <a:spLocks noChangeArrowheads="1"/>
          </p:cNvSpPr>
          <p:nvPr/>
        </p:nvSpPr>
        <p:spPr bwMode="auto">
          <a:xfrm>
            <a:off x="1325154" y="2060848"/>
            <a:ext cx="10171446" cy="304916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微軟正黑體" panose="020B0604030504040204" pitchFamily="34" charset="-120"/>
                <a:ea typeface="微軟正黑體" panose="020B0604030504040204" pitchFamily="34" charset="-120"/>
                <a:cs typeface="新細明體" charset="0"/>
              </a:rPr>
              <a:t>擔任班級內幹部、自治市幹部及社團幹部任滿</a:t>
            </a:r>
            <a:r>
              <a:rPr lang="en-US" altLang="zh-TW" dirty="0">
                <a:latin typeface="微軟正黑體" panose="020B0604030504040204" pitchFamily="34" charset="-120"/>
                <a:ea typeface="微軟正黑體" panose="020B0604030504040204" pitchFamily="34" charset="-120"/>
                <a:cs typeface="新細明體" charset="0"/>
              </a:rPr>
              <a:t>1</a:t>
            </a:r>
            <a:r>
              <a:rPr lang="zh-TW" altLang="en-US" dirty="0">
                <a:latin typeface="微軟正黑體" panose="020B0604030504040204" pitchFamily="34" charset="-120"/>
                <a:ea typeface="微軟正黑體" panose="020B0604030504040204" pitchFamily="34" charset="-120"/>
                <a:cs typeface="新細明體" charset="0"/>
              </a:rPr>
              <a:t>學期，經考核表現優良者得</a:t>
            </a:r>
            <a:r>
              <a:rPr lang="en-US" altLang="zh-TW" b="1" dirty="0">
                <a:latin typeface="微軟正黑體" panose="020B0604030504040204" pitchFamily="34" charset="-120"/>
                <a:ea typeface="微軟正黑體" panose="020B0604030504040204" pitchFamily="34" charset="-120"/>
                <a:cs typeface="新細明體" charset="0"/>
              </a:rPr>
              <a:t>2</a:t>
            </a:r>
            <a:r>
              <a:rPr lang="zh-TW" altLang="en-US" b="1" dirty="0">
                <a:latin typeface="微軟正黑體" panose="020B0604030504040204" pitchFamily="34" charset="-120"/>
                <a:ea typeface="微軟正黑體" panose="020B0604030504040204" pitchFamily="34" charset="-120"/>
                <a:cs typeface="新細明體" charset="0"/>
              </a:rPr>
              <a:t>分</a:t>
            </a:r>
            <a:r>
              <a:rPr lang="en-US" altLang="zh-TW" dirty="0">
                <a:latin typeface="微軟正黑體" panose="020B0604030504040204" pitchFamily="34" charset="-120"/>
                <a:ea typeface="微軟正黑體" panose="020B0604030504040204" pitchFamily="34" charset="-120"/>
                <a:cs typeface="新細明體" charset="0"/>
              </a:rPr>
              <a:t>(</a:t>
            </a:r>
            <a:r>
              <a:rPr lang="zh-TW" altLang="en-US" dirty="0">
                <a:latin typeface="微軟正黑體" panose="020B0604030504040204" pitchFamily="34" charset="-120"/>
                <a:ea typeface="微軟正黑體" panose="020B0604030504040204" pitchFamily="34" charset="-120"/>
                <a:cs typeface="新細明體" charset="0"/>
              </a:rPr>
              <a:t>上限</a:t>
            </a:r>
            <a:r>
              <a:rPr lang="en-US" altLang="zh-TW" dirty="0">
                <a:latin typeface="微軟正黑體" panose="020B0604030504040204" pitchFamily="34" charset="-120"/>
                <a:ea typeface="微軟正黑體" panose="020B0604030504040204" pitchFamily="34" charset="-120"/>
                <a:cs typeface="新細明體" charset="0"/>
              </a:rPr>
              <a:t>4</a:t>
            </a:r>
            <a:r>
              <a:rPr lang="zh-TW" altLang="en-US" dirty="0">
                <a:latin typeface="微軟正黑體" panose="020B0604030504040204" pitchFamily="34" charset="-120"/>
                <a:ea typeface="微軟正黑體" panose="020B0604030504040204" pitchFamily="34" charset="-120"/>
                <a:cs typeface="新細明體" charset="0"/>
              </a:rPr>
              <a:t>分</a:t>
            </a:r>
            <a:r>
              <a:rPr lang="en-US" altLang="zh-TW" dirty="0">
                <a:latin typeface="微軟正黑體" panose="020B0604030504040204" pitchFamily="34" charset="-120"/>
                <a:ea typeface="微軟正黑體" panose="020B0604030504040204" pitchFamily="34" charset="-120"/>
                <a:cs typeface="新細明體" charset="0"/>
              </a:rPr>
              <a:t>)</a:t>
            </a:r>
            <a:r>
              <a:rPr lang="zh-TW" altLang="en-US" dirty="0">
                <a:latin typeface="微軟正黑體" panose="020B0604030504040204" pitchFamily="34" charset="-120"/>
                <a:ea typeface="微軟正黑體" panose="020B0604030504040204" pitchFamily="34" charset="-120"/>
                <a:cs typeface="新細明體" charset="0"/>
              </a:rPr>
              <a:t>。</a:t>
            </a:r>
          </a:p>
          <a:p>
            <a:pPr eaLnBrk="1" hangingPunct="1">
              <a:buFontTx/>
              <a:buChar char="•"/>
              <a:defRPr/>
            </a:pPr>
            <a:endParaRPr lang="zh-TW" altLang="en-US" dirty="0">
              <a:latin typeface="微軟正黑體" panose="020B0604030504040204" pitchFamily="34" charset="-120"/>
              <a:ea typeface="微軟正黑體" panose="020B0604030504040204" pitchFamily="34" charset="-120"/>
              <a:cs typeface="新細明體" charset="0"/>
            </a:endParaRPr>
          </a:p>
          <a:p>
            <a:pPr eaLnBrk="1" hangingPunct="1">
              <a:buFontTx/>
              <a:buChar char="•"/>
              <a:defRPr/>
            </a:pPr>
            <a:r>
              <a:rPr lang="zh-TW" altLang="en-US" dirty="0">
                <a:latin typeface="微軟正黑體" panose="020B0604030504040204" pitchFamily="34" charset="-120"/>
                <a:ea typeface="微軟正黑體" panose="020B0604030504040204" pitchFamily="34" charset="-120"/>
                <a:cs typeface="新細明體" charset="0"/>
              </a:rPr>
              <a:t>志願服務學習時數，</a:t>
            </a:r>
            <a:r>
              <a:rPr lang="zh-TW" altLang="en-US" b="1" dirty="0">
                <a:latin typeface="微軟正黑體" panose="020B0604030504040204" pitchFamily="34" charset="-120"/>
                <a:ea typeface="微軟正黑體" panose="020B0604030504040204" pitchFamily="34" charset="-120"/>
                <a:cs typeface="新細明體" charset="0"/>
              </a:rPr>
              <a:t>每</a:t>
            </a:r>
            <a:r>
              <a:rPr lang="en-US" altLang="zh-TW" b="1" dirty="0">
                <a:latin typeface="微軟正黑體" panose="020B0604030504040204" pitchFamily="34" charset="-120"/>
                <a:ea typeface="微軟正黑體" panose="020B0604030504040204" pitchFamily="34" charset="-120"/>
                <a:cs typeface="新細明體" charset="0"/>
              </a:rPr>
              <a:t>1</a:t>
            </a:r>
            <a:r>
              <a:rPr lang="zh-TW" altLang="en-US" b="1" dirty="0">
                <a:latin typeface="微軟正黑體" panose="020B0604030504040204" pitchFamily="34" charset="-120"/>
                <a:ea typeface="微軟正黑體" panose="020B0604030504040204" pitchFamily="34" charset="-120"/>
                <a:cs typeface="新細明體" charset="0"/>
              </a:rPr>
              <a:t>小時</a:t>
            </a:r>
            <a:r>
              <a:rPr lang="en-US" altLang="zh-TW" b="1" dirty="0">
                <a:latin typeface="微軟正黑體" panose="020B0604030504040204" pitchFamily="34" charset="-120"/>
                <a:ea typeface="微軟正黑體" panose="020B0604030504040204" pitchFamily="34" charset="-120"/>
                <a:cs typeface="新細明體" charset="0"/>
              </a:rPr>
              <a:t>0.3</a:t>
            </a:r>
            <a:r>
              <a:rPr lang="zh-TW" altLang="en-US" b="1" dirty="0">
                <a:latin typeface="微軟正黑體" panose="020B0604030504040204" pitchFamily="34" charset="-120"/>
                <a:ea typeface="微軟正黑體" panose="020B0604030504040204" pitchFamily="34" charset="-120"/>
                <a:cs typeface="新細明體" charset="0"/>
              </a:rPr>
              <a:t>分</a:t>
            </a:r>
            <a:r>
              <a:rPr lang="zh-TW" altLang="en-US" dirty="0">
                <a:latin typeface="微軟正黑體" panose="020B0604030504040204" pitchFamily="34" charset="-120"/>
                <a:ea typeface="微軟正黑體" panose="020B0604030504040204" pitchFamily="34" charset="-120"/>
                <a:cs typeface="新細明體" charset="0"/>
              </a:rPr>
              <a:t>。</a:t>
            </a:r>
            <a:r>
              <a:rPr lang="en-US" altLang="zh-TW" dirty="0">
                <a:solidFill>
                  <a:srgbClr val="FF0000"/>
                </a:solidFill>
                <a:latin typeface="微軟正黑體" panose="020B0604030504040204" pitchFamily="34" charset="-120"/>
                <a:ea typeface="微軟正黑體" panose="020B0604030504040204" pitchFamily="34" charset="-120"/>
                <a:cs typeface="新細明體" charset="0"/>
              </a:rPr>
              <a:t>(</a:t>
            </a:r>
            <a:r>
              <a:rPr lang="zh-TW" altLang="en-US" dirty="0">
                <a:solidFill>
                  <a:srgbClr val="FF0000"/>
                </a:solidFill>
                <a:latin typeface="微軟正黑體" panose="020B0604030504040204" pitchFamily="34" charset="-120"/>
                <a:ea typeface="微軟正黑體" panose="020B0604030504040204" pitchFamily="34" charset="-120"/>
                <a:cs typeface="新細明體" charset="0"/>
              </a:rPr>
              <a:t>未滿</a:t>
            </a:r>
            <a:r>
              <a:rPr lang="en-US" altLang="zh-TW" dirty="0">
                <a:solidFill>
                  <a:srgbClr val="FF0000"/>
                </a:solidFill>
                <a:latin typeface="微軟正黑體" panose="020B0604030504040204" pitchFamily="34" charset="-120"/>
                <a:ea typeface="微軟正黑體" panose="020B0604030504040204" pitchFamily="34" charset="-120"/>
                <a:cs typeface="新細明體" charset="0"/>
              </a:rPr>
              <a:t>1</a:t>
            </a:r>
            <a:r>
              <a:rPr lang="zh-TW" altLang="en-US" dirty="0">
                <a:solidFill>
                  <a:srgbClr val="FF0000"/>
                </a:solidFill>
                <a:latin typeface="微軟正黑體" panose="020B0604030504040204" pitchFamily="34" charset="-120"/>
                <a:ea typeface="微軟正黑體" panose="020B0604030504040204" pitchFamily="34" charset="-120"/>
                <a:cs typeface="新細明體" charset="0"/>
              </a:rPr>
              <a:t>小時不計分</a:t>
            </a:r>
            <a:r>
              <a:rPr lang="en-US" altLang="zh-TW" dirty="0">
                <a:solidFill>
                  <a:srgbClr val="FF0000"/>
                </a:solidFill>
                <a:latin typeface="微軟正黑體" panose="020B0604030504040204" pitchFamily="34" charset="-120"/>
                <a:ea typeface="微軟正黑體" panose="020B0604030504040204" pitchFamily="34" charset="-120"/>
                <a:cs typeface="新細明體" charset="0"/>
              </a:rPr>
              <a:t>)</a:t>
            </a:r>
            <a:endParaRPr lang="zh-TW" altLang="en-US" dirty="0">
              <a:solidFill>
                <a:srgbClr val="FF0000"/>
              </a:solidFill>
              <a:latin typeface="微軟正黑體" panose="020B0604030504040204" pitchFamily="34" charset="-120"/>
              <a:ea typeface="微軟正黑體" panose="020B0604030504040204" pitchFamily="34" charset="-120"/>
              <a:cs typeface="新細明體" charset="0"/>
            </a:endParaRPr>
          </a:p>
          <a:p>
            <a:pPr eaLnBrk="1" hangingPunct="1">
              <a:defRPr/>
            </a:pPr>
            <a:endParaRPr lang="zh-TW" altLang="en-US" dirty="0">
              <a:latin typeface="微軟正黑體" panose="020B0604030504040204" pitchFamily="34" charset="-120"/>
              <a:ea typeface="微軟正黑體" panose="020B0604030504040204" pitchFamily="34" charset="-120"/>
              <a:cs typeface="新細明體" charset="0"/>
            </a:endParaRPr>
          </a:p>
          <a:p>
            <a:pPr eaLnBrk="1" hangingPunct="1">
              <a:defRPr/>
            </a:pPr>
            <a:r>
              <a:rPr lang="zh-TW" altLang="en-US" dirty="0">
                <a:latin typeface="微軟正黑體" panose="020B0604030504040204" pitchFamily="34" charset="-120"/>
                <a:ea typeface="微軟正黑體" panose="020B0604030504040204" pitchFamily="34" charset="-120"/>
                <a:cs typeface="新細明體" charset="0"/>
              </a:rPr>
              <a:t>擔任班級或學生幹部及志願服務學習時數得合併計分</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35</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42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才藝表現：</a:t>
            </a:r>
            <a:r>
              <a:rPr kumimoji="0" lang="en-US" altLang="zh-TW" sz="3600" b="1" dirty="0">
                <a:solidFill>
                  <a:srgbClr val="000090"/>
                </a:solidFill>
                <a:latin typeface="微軟正黑體" panose="020B0604030504040204" pitchFamily="34" charset="-120"/>
                <a:ea typeface="微軟正黑體" panose="020B0604030504040204" pitchFamily="34" charset="-120"/>
              </a:rPr>
              <a:t>5</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微軟正黑體" panose="020B0604030504040204" pitchFamily="34" charset="-120"/>
                <a:ea typeface="微軟正黑體" panose="020B0604030504040204" pitchFamily="34" charset="-120"/>
              </a:rPr>
              <a:t>限中央部會、教育主管機關主辦或委託辦理者。</a:t>
            </a:r>
            <a:endParaRPr lang="en-US" altLang="zh-TW" dirty="0">
              <a:latin typeface="微軟正黑體" panose="020B0604030504040204" pitchFamily="34" charset="-120"/>
              <a:ea typeface="微軟正黑體" panose="020B0604030504040204" pitchFamily="34" charset="-120"/>
            </a:endParaRPr>
          </a:p>
          <a:p>
            <a:pPr>
              <a:spcBef>
                <a:spcPct val="20000"/>
              </a:spcBef>
            </a:pPr>
            <a:endParaRPr lang="en-US" altLang="zh-TW" dirty="0">
              <a:latin typeface="微軟正黑體" panose="020B0604030504040204" pitchFamily="34" charset="-120"/>
              <a:ea typeface="微軟正黑體" panose="020B0604030504040204" pitchFamily="34" charset="-120"/>
            </a:endParaRPr>
          </a:p>
          <a:p>
            <a:pPr>
              <a:spcBef>
                <a:spcPct val="20000"/>
              </a:spcBef>
            </a:pPr>
            <a:r>
              <a:rPr lang="zh-TW" altLang="en-US" dirty="0">
                <a:latin typeface="微軟正黑體" panose="020B0604030504040204" pitchFamily="34" charset="-120"/>
                <a:ea typeface="微軟正黑體" panose="020B0604030504040204" pitchFamily="34" charset="-120"/>
              </a:rPr>
              <a:t>同</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學</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年度同項比賽擇優</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次採計；</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同一事蹟、同一獎項不得重複採記積分。</a:t>
            </a:r>
            <a:endParaRPr lang="en-US" altLang="zh-TW" dirty="0">
              <a:latin typeface="微軟正黑體" panose="020B0604030504040204" pitchFamily="34" charset="-120"/>
              <a:ea typeface="微軟正黑體" panose="020B0604030504040204" pitchFamily="34" charset="-120"/>
            </a:endParaRPr>
          </a:p>
          <a:p>
            <a:pPr>
              <a:spcBef>
                <a:spcPct val="20000"/>
              </a:spcBef>
            </a:pPr>
            <a:endParaRPr lang="zh-TW" altLang="en-US" dirty="0">
              <a:latin typeface="微軟正黑體" panose="020B0604030504040204" pitchFamily="34" charset="-120"/>
              <a:ea typeface="微軟正黑體" panose="020B0604030504040204" pitchFamily="34" charset="-120"/>
            </a:endParaRPr>
          </a:p>
          <a:p>
            <a:pPr>
              <a:spcBef>
                <a:spcPct val="20000"/>
              </a:spcBef>
            </a:pPr>
            <a:r>
              <a:rPr lang="zh-TW" altLang="en-US" dirty="0">
                <a:latin typeface="微軟正黑體" panose="020B0604030504040204" pitchFamily="34" charset="-120"/>
                <a:ea typeface="微軟正黑體" panose="020B0604030504040204" pitchFamily="34" charset="-120"/>
              </a:rPr>
              <a:t>團體賽：依個人賽積分折半計算。</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35</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42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體適能：</a:t>
            </a:r>
            <a:r>
              <a:rPr kumimoji="0" lang="en-US" altLang="zh-TW" sz="3600" b="1" dirty="0">
                <a:solidFill>
                  <a:srgbClr val="000090"/>
                </a:solidFill>
                <a:latin typeface="微軟正黑體" panose="020B0604030504040204" pitchFamily="34" charset="-120"/>
                <a:ea typeface="微軟正黑體" panose="020B0604030504040204" pitchFamily="34" charset="-120"/>
              </a:rPr>
              <a:t>6</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微軟正黑體" panose="020B0604030504040204" pitchFamily="34" charset="-120"/>
                <a:ea typeface="微軟正黑體" panose="020B0604030504040204" pitchFamily="34" charset="-120"/>
              </a:rPr>
              <a:t>各單項包括肌耐力、柔軟度、瞬發力、心肺耐力等，單項門檻達標準者得</a:t>
            </a:r>
            <a:r>
              <a:rPr lang="en-US" altLang="zh-TW" dirty="0">
                <a:latin typeface="微軟正黑體" panose="020B0604030504040204" pitchFamily="34" charset="-120"/>
                <a:ea typeface="微軟正黑體" panose="020B0604030504040204" pitchFamily="34" charset="-120"/>
              </a:rPr>
              <a:t>6</a:t>
            </a:r>
            <a:r>
              <a:rPr lang="zh-TW" altLang="en-US" dirty="0">
                <a:latin typeface="微軟正黑體" panose="020B0604030504040204" pitchFamily="34" charset="-120"/>
                <a:ea typeface="微軟正黑體" panose="020B0604030504040204" pitchFamily="34" charset="-120"/>
              </a:rPr>
              <a:t>分。</a:t>
            </a:r>
            <a:endParaRPr lang="en-US" altLang="zh-TW" dirty="0">
              <a:latin typeface="微軟正黑體" panose="020B0604030504040204" pitchFamily="34" charset="-120"/>
              <a:ea typeface="微軟正黑體" panose="020B0604030504040204" pitchFamily="34" charset="-120"/>
            </a:endParaRPr>
          </a:p>
          <a:p>
            <a:pPr>
              <a:spcBef>
                <a:spcPct val="50000"/>
              </a:spcBef>
            </a:pPr>
            <a:r>
              <a:rPr lang="zh-TW" altLang="en-US" dirty="0">
                <a:latin typeface="微軟正黑體" panose="020B0604030504040204" pitchFamily="34" charset="-120"/>
                <a:ea typeface="微軟正黑體" panose="020B0604030504040204" pitchFamily="34" charset="-120"/>
              </a:rPr>
              <a:t>身心障礙、重大疾病、體弱或因故無法測試者特殊學生等依教育部相關辦法辦理。</a:t>
            </a:r>
            <a:r>
              <a:rPr lang="en-US" altLang="zh-TW" dirty="0">
                <a:latin typeface="微軟正黑體" panose="020B0604030504040204" pitchFamily="34" charset="-120"/>
                <a:ea typeface="微軟正黑體" panose="020B0604030504040204" pitchFamily="34"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微軟正黑體" panose="020B0604030504040204" pitchFamily="34" charset="-120"/>
                  <a:ea typeface="微軟正黑體" panose="020B0604030504040204" pitchFamily="34"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採計</a:t>
              </a:r>
              <a:r>
                <a:rPr lang="en-US" altLang="zh-TW" sz="2400" b="1" dirty="0">
                  <a:solidFill>
                    <a:srgbClr val="17375E"/>
                  </a:solidFill>
                  <a:latin typeface="微軟正黑體" panose="020B0604030504040204" pitchFamily="34" charset="-120"/>
                  <a:ea typeface="微軟正黑體" panose="020B0604030504040204" pitchFamily="34" charset="-120"/>
                </a:rPr>
                <a:t>35</a:t>
              </a:r>
              <a:r>
                <a:rPr lang="zh-TW" altLang="en-US" sz="2400" b="1" dirty="0">
                  <a:solidFill>
                    <a:srgbClr val="17375E"/>
                  </a:solidFill>
                  <a:latin typeface="微軟正黑體" panose="020B0604030504040204" pitchFamily="34" charset="-120"/>
                  <a:ea typeface="微軟正黑體" panose="020B0604030504040204" pitchFamily="34" charset="-120"/>
                </a:rPr>
                <a:t>分</a:t>
              </a:r>
              <a:endParaRPr lang="en-US" altLang="zh-TW" sz="2400" b="1" dirty="0">
                <a:solidFill>
                  <a:srgbClr val="17375E"/>
                </a:solidFill>
                <a:latin typeface="微軟正黑體" panose="020B0604030504040204" pitchFamily="34" charset="-120"/>
                <a:ea typeface="微軟正黑體" panose="020B0604030504040204" pitchFamily="34"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微軟正黑體" panose="020B0604030504040204" pitchFamily="34" charset="-120"/>
                  <a:ea typeface="微軟正黑體" panose="020B0604030504040204" pitchFamily="34" charset="-120"/>
                </a:rPr>
                <a:t>總分</a:t>
              </a:r>
              <a:r>
                <a:rPr lang="en-US" altLang="zh-TW" sz="2400" b="1" dirty="0">
                  <a:solidFill>
                    <a:srgbClr val="17375E"/>
                  </a:solidFill>
                  <a:latin typeface="微軟正黑體" panose="020B0604030504040204" pitchFamily="34" charset="-120"/>
                  <a:ea typeface="微軟正黑體" panose="020B0604030504040204" pitchFamily="34" charset="-120"/>
                </a:rPr>
                <a:t>42</a:t>
              </a:r>
              <a:r>
                <a:rPr lang="zh-TW" altLang="en-US" sz="2400" b="1" dirty="0">
                  <a:solidFill>
                    <a:srgbClr val="17375E"/>
                  </a:solidFill>
                  <a:latin typeface="微軟正黑體" panose="020B0604030504040204" pitchFamily="34" charset="-120"/>
                  <a:ea typeface="微軟正黑體" panose="020B0604030504040204" pitchFamily="34" charset="-120"/>
                </a:rPr>
                <a:t>分</a:t>
              </a:r>
            </a:p>
          </p:txBody>
        </p:sp>
      </p:grpSp>
      <p:sp>
        <p:nvSpPr>
          <p:cNvPr id="11" name="文字方塊 10"/>
          <p:cNvSpPr txBox="1"/>
          <p:nvPr/>
        </p:nvSpPr>
        <p:spPr>
          <a:xfrm>
            <a:off x="7024694" y="571481"/>
            <a:ext cx="432789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kumimoji="0" lang="zh-TW" altLang="en-US" sz="3600" b="1" dirty="0">
                <a:solidFill>
                  <a:srgbClr val="000090"/>
                </a:solidFill>
                <a:latin typeface="微軟正黑體" panose="020B0604030504040204" pitchFamily="34" charset="-120"/>
                <a:ea typeface="微軟正黑體" panose="020B0604030504040204" pitchFamily="34" charset="-120"/>
              </a:rPr>
              <a:t>本土語言認證：</a:t>
            </a:r>
            <a:r>
              <a:rPr kumimoji="0" lang="en-US" altLang="zh-TW" sz="3600" b="1" dirty="0">
                <a:solidFill>
                  <a:srgbClr val="000090"/>
                </a:solidFill>
                <a:latin typeface="微軟正黑體" panose="020B0604030504040204" pitchFamily="34" charset="-120"/>
                <a:ea typeface="微軟正黑體" panose="020B0604030504040204" pitchFamily="34" charset="-120"/>
              </a:rPr>
              <a:t>2</a:t>
            </a:r>
            <a:r>
              <a:rPr kumimoji="0" lang="zh-TW" altLang="en-US" sz="3600" b="1" dirty="0">
                <a:solidFill>
                  <a:srgbClr val="000090"/>
                </a:solidFill>
                <a:latin typeface="微軟正黑體" panose="020B0604030504040204" pitchFamily="34" charset="-120"/>
                <a:ea typeface="微軟正黑體" panose="020B0604030504040204" pitchFamily="34" charset="-120"/>
              </a:rPr>
              <a:t>分</a:t>
            </a:r>
            <a:endParaRPr kumimoji="0" lang="en-US" altLang="zh-TW" sz="3600" b="1" dirty="0">
              <a:solidFill>
                <a:srgbClr val="000090"/>
              </a:solidFill>
              <a:latin typeface="微軟正黑體" panose="020B0604030504040204" pitchFamily="34" charset="-120"/>
              <a:ea typeface="微軟正黑體" panose="020B0604030504040204" pitchFamily="34"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微軟正黑體" panose="020B0604030504040204" pitchFamily="34" charset="-120"/>
                <a:ea typeface="微軟正黑體" panose="020B0604030504040204" pitchFamily="34" charset="-120"/>
              </a:rPr>
              <a:t>原住民族語言能力認證：原住民族委員會主辦</a:t>
            </a:r>
            <a:endParaRPr lang="en-US" altLang="zh-TW" dirty="0">
              <a:latin typeface="微軟正黑體" panose="020B0604030504040204" pitchFamily="34" charset="-120"/>
              <a:ea typeface="微軟正黑體" panose="020B0604030504040204" pitchFamily="34" charset="-120"/>
            </a:endParaRPr>
          </a:p>
          <a:p>
            <a:pPr>
              <a:spcBef>
                <a:spcPct val="50000"/>
              </a:spcBef>
            </a:pPr>
            <a:r>
              <a:rPr lang="zh-TW" altLang="en-US" dirty="0">
                <a:latin typeface="微軟正黑體" panose="020B0604030504040204" pitchFamily="34" charset="-120"/>
                <a:ea typeface="微軟正黑體" panose="020B0604030504040204" pitchFamily="34" charset="-120"/>
              </a:rPr>
              <a:t>客語能力認證：客家委員會主辦</a:t>
            </a:r>
            <a:endParaRPr lang="en-US" altLang="zh-TW" dirty="0">
              <a:latin typeface="微軟正黑體" panose="020B0604030504040204" pitchFamily="34" charset="-120"/>
              <a:ea typeface="微軟正黑體" panose="020B0604030504040204" pitchFamily="34" charset="-120"/>
            </a:endParaRPr>
          </a:p>
          <a:p>
            <a:pPr>
              <a:spcBef>
                <a:spcPct val="50000"/>
              </a:spcBef>
            </a:pPr>
            <a:r>
              <a:rPr lang="zh-TW" altLang="en-US" dirty="0">
                <a:latin typeface="微軟正黑體" panose="020B0604030504040204" pitchFamily="34" charset="-120"/>
                <a:ea typeface="微軟正黑體" panose="020B0604030504040204" pitchFamily="34" charset="-120"/>
              </a:rPr>
              <a:t>閩南語語言能力認證：教育部主辦</a:t>
            </a:r>
            <a:endParaRPr lang="en-US" altLang="zh-TW" dirty="0">
              <a:latin typeface="微軟正黑體" panose="020B0604030504040204" pitchFamily="34" charset="-120"/>
              <a:ea typeface="微軟正黑體" panose="020B0604030504040204" pitchFamily="34" charset="-120"/>
            </a:endParaRPr>
          </a:p>
          <a:p>
            <a:pPr>
              <a:spcBef>
                <a:spcPct val="50000"/>
              </a:spcBef>
            </a:pPr>
            <a:r>
              <a:rPr lang="zh-TW" altLang="en-US" dirty="0">
                <a:latin typeface="微軟正黑體" panose="020B0604030504040204" pitchFamily="34" charset="-120"/>
                <a:ea typeface="微軟正黑體" panose="020B0604030504040204" pitchFamily="34" charset="-120"/>
              </a:rPr>
              <a:t>單項通過者得</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分。</a:t>
            </a:r>
            <a:endParaRPr lang="en-US" altLang="zh-TW" dirty="0">
              <a:latin typeface="微軟正黑體" panose="020B0604030504040204" pitchFamily="34" charset="-120"/>
              <a:ea typeface="微軟正黑體" panose="020B0604030504040204" pitchFamily="34" charset="-12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21494</TotalTime>
  <Words>7434</Words>
  <Application>Microsoft Office PowerPoint</Application>
  <PresentationFormat>寬螢幕</PresentationFormat>
  <Paragraphs>1219</Paragraphs>
  <Slides>116</Slides>
  <Notes>42</Notes>
  <HiddenSlides>0</HiddenSlides>
  <MMClips>0</MMClips>
  <ScaleCrop>false</ScaleCrop>
  <HeadingPairs>
    <vt:vector size="8" baseType="variant">
      <vt:variant>
        <vt:lpstr>使用字型</vt:lpstr>
      </vt:variant>
      <vt:variant>
        <vt:i4>16</vt:i4>
      </vt:variant>
      <vt:variant>
        <vt:lpstr>佈景主題</vt:lpstr>
      </vt:variant>
      <vt:variant>
        <vt:i4>1</vt:i4>
      </vt:variant>
      <vt:variant>
        <vt:lpstr>內嵌 OLE 伺服程式</vt:lpstr>
      </vt:variant>
      <vt:variant>
        <vt:i4>0</vt:i4>
      </vt:variant>
      <vt:variant>
        <vt:lpstr>投影片標題</vt:lpstr>
      </vt:variant>
      <vt:variant>
        <vt:i4>116</vt:i4>
      </vt:variant>
    </vt:vector>
  </HeadingPairs>
  <TitlesOfParts>
    <vt:vector size="133" baseType="lpstr">
      <vt:lpstr>Arial</vt:lpstr>
      <vt:lpstr>超研澤超黑</vt:lpstr>
      <vt:lpstr>Times New Roman</vt:lpstr>
      <vt:lpstr>BiauKai</vt:lpstr>
      <vt:lpstr>微軟正黑體 Light</vt:lpstr>
      <vt:lpstr>新細明體</vt:lpstr>
      <vt:lpstr>Cataneo BT</vt:lpstr>
      <vt:lpstr>微軟正黑體</vt:lpstr>
      <vt:lpstr>華康圓體 Std W3</vt:lpstr>
      <vt:lpstr>Verdana</vt:lpstr>
      <vt:lpstr>Calibri</vt:lpstr>
      <vt:lpstr>標楷體</vt:lpstr>
      <vt:lpstr>華康儷特圓</vt:lpstr>
      <vt:lpstr>Wingdings 2</vt:lpstr>
      <vt:lpstr>Gulim</vt:lpstr>
      <vt:lpstr>Wingdings</vt:lpstr>
      <vt:lpstr>12年國教簡報</vt:lpstr>
      <vt:lpstr>PowerPoint 簡報</vt:lpstr>
      <vt:lpstr>          目次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狀況1：超出作答區</vt:lpstr>
      <vt:lpstr>PowerPoint 簡報</vt:lpstr>
      <vt:lpstr>PowerPoint 簡報</vt:lpstr>
      <vt:lpstr>違規卷</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招生範圍與學校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五專入學時程</vt:lpstr>
      <vt:lpstr>五專優先免試與聯合免試比序 </vt:lpstr>
      <vt:lpstr>五專優先免試與聯合免試入學方式</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cyvs</cp:lastModifiedBy>
  <cp:revision>1416</cp:revision>
  <cp:lastPrinted>2022-11-16T10:48:16Z</cp:lastPrinted>
  <dcterms:created xsi:type="dcterms:W3CDTF">2012-05-12T02:14:41Z</dcterms:created>
  <dcterms:modified xsi:type="dcterms:W3CDTF">2022-12-13T08:24:09Z</dcterms:modified>
</cp:coreProperties>
</file>